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381" r:id="rId6"/>
    <p:sldId id="389" r:id="rId7"/>
    <p:sldId id="331" r:id="rId8"/>
    <p:sldId id="332" r:id="rId9"/>
    <p:sldId id="393" r:id="rId10"/>
    <p:sldId id="394" r:id="rId11"/>
    <p:sldId id="395" r:id="rId12"/>
    <p:sldId id="396" r:id="rId13"/>
    <p:sldId id="397" r:id="rId14"/>
    <p:sldId id="392" r:id="rId15"/>
    <p:sldId id="398" r:id="rId16"/>
    <p:sldId id="399" r:id="rId17"/>
    <p:sldId id="400" r:id="rId18"/>
    <p:sldId id="401" r:id="rId19"/>
    <p:sldId id="402" r:id="rId20"/>
    <p:sldId id="404" r:id="rId21"/>
    <p:sldId id="403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387" r:id="rId42"/>
    <p:sldId id="425" r:id="rId43"/>
    <p:sldId id="426" r:id="rId4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1E533E-61F5-4E82-B622-3E7DF5D4FF13}">
          <p14:sldIdLst>
            <p14:sldId id="256"/>
            <p14:sldId id="381"/>
            <p14:sldId id="389"/>
            <p14:sldId id="331"/>
            <p14:sldId id="332"/>
            <p14:sldId id="393"/>
            <p14:sldId id="394"/>
            <p14:sldId id="395"/>
            <p14:sldId id="396"/>
            <p14:sldId id="397"/>
            <p14:sldId id="392"/>
            <p14:sldId id="398"/>
            <p14:sldId id="399"/>
            <p14:sldId id="400"/>
            <p14:sldId id="401"/>
            <p14:sldId id="402"/>
            <p14:sldId id="404"/>
            <p14:sldId id="403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Раздел без заголовка" id="{4C1AEF13-A7E6-47CB-B9A8-75B571BF4BE1}">
          <p14:sldIdLst>
            <p14:sldId id="387"/>
            <p14:sldId id="425"/>
            <p14:sldId id="426"/>
          </p14:sldIdLst>
        </p14:section>
        <p14:section name="Раздел без заголовка" id="{B45D1605-6850-42A0-9C80-D790790E82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94" autoAdjust="0"/>
  </p:normalViewPr>
  <p:slideViewPr>
    <p:cSldViewPr snapToGrid="0" showGuides="1">
      <p:cViewPr varScale="1">
        <p:scale>
          <a:sx n="56" d="100"/>
          <a:sy n="56" d="100"/>
        </p:scale>
        <p:origin x="96" y="162"/>
      </p:cViewPr>
      <p:guideLst>
        <p:guide orient="horz" pos="33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09.10.2023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t>09.10.2023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20ГГ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671/d9beb5691273fac122dfc8c6257fedd2b31116c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305" y="2189480"/>
            <a:ext cx="10393680" cy="2103120"/>
          </a:xfrm>
        </p:spPr>
        <p:txBody>
          <a:bodyPr rtlCol="0"/>
          <a:lstStyle/>
          <a:p>
            <a:pPr algn="ctr" rtl="0"/>
            <a:r>
              <a:rPr lang="ru-RU" sz="4400" b="1" dirty="0"/>
              <a:t>Вебинар</a:t>
            </a:r>
            <a:br>
              <a:rPr lang="ru-RU" sz="4400" b="1" dirty="0"/>
            </a:br>
            <a:r>
              <a:rPr lang="ru-RU" sz="4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должент отчитаться в 2023г.</a:t>
            </a:r>
            <a:br>
              <a:rPr lang="ru-RU" sz="4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продажу недвижимости</a:t>
            </a:r>
            <a:br>
              <a:rPr lang="ru-RU" sz="4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8945" y="4292283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Изображение 2" descr="30 лет черный + подпись ЗНАЧОК РГ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80" y="4292600"/>
            <a:ext cx="2326005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06120" y="1609090"/>
            <a:ext cx="10093325" cy="4260215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Правило 90 дней</a:t>
            </a:r>
            <a:r>
              <a:rPr lang="ru-RU" sz="3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/>
            </a:r>
            <a:br>
              <a:rPr lang="ru-RU" sz="3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</a:b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  <a:t/>
            </a:r>
            <a:b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</a:br>
            <a:r>
              <a:rPr lang="ru-RU" sz="30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 </a:t>
            </a:r>
            <a:r>
              <a:rPr lang="ru-RU" sz="16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покупка новой                                               продажа старой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600" b="1" dirty="0">
              <a:solidFill>
                <a:srgbClr val="2C2D2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ru-RU" sz="16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60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_____________</a:t>
            </a:r>
            <a:r>
              <a:rPr lang="ru-RU" sz="1600" b="1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.</a:t>
            </a:r>
            <a:r>
              <a:rPr lang="ru-RU" sz="160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_____       </a:t>
            </a:r>
            <a:r>
              <a:rPr lang="ru-RU" sz="1600" b="1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.</a:t>
            </a:r>
            <a:r>
              <a:rPr lang="ru-RU" sz="160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__       ___</a:t>
            </a:r>
            <a:r>
              <a:rPr lang="ru-RU" sz="1600" b="1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.</a:t>
            </a:r>
            <a:r>
              <a:rPr lang="ru-RU" sz="160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___            </a:t>
            </a:r>
            <a:r>
              <a:rPr lang="ru-RU" sz="1600" b="1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.</a:t>
            </a:r>
            <a:r>
              <a:rPr lang="ru-RU" sz="160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_ _____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</a:br>
            <a:r>
              <a:rPr lang="ru-RU" sz="16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            11.01          10.02         12.03           11.04</a:t>
            </a: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sz="3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                           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                                       </a:t>
            </a:r>
            <a:r>
              <a:rPr lang="ru-RU" sz="1600" b="1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 Правило 90 дней работает          не работает </a:t>
            </a:r>
            <a:endParaRPr lang="ru-RU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 rot="-1827312">
            <a:off x="4151288" y="3545446"/>
            <a:ext cx="295275" cy="820738"/>
          </a:xfrm>
          <a:prstGeom prst="downArrow">
            <a:avLst>
              <a:gd name="adj1" fmla="val 50000"/>
              <a:gd name="adj2" fmla="val 6948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 rot="-1827312">
            <a:off x="7278905" y="3545446"/>
            <a:ext cx="295275" cy="820738"/>
          </a:xfrm>
          <a:prstGeom prst="downArrow">
            <a:avLst>
              <a:gd name="adj1" fmla="val 50000"/>
              <a:gd name="adj2" fmla="val 6948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27"/>
          <p:cNvSpPr/>
          <p:nvPr/>
        </p:nvSpPr>
        <p:spPr bwMode="auto">
          <a:xfrm rot="5400000">
            <a:off x="5691505" y="3307080"/>
            <a:ext cx="617855" cy="3386455"/>
          </a:xfrm>
          <a:prstGeom prst="rightBrace">
            <a:avLst>
              <a:gd name="adj1" fmla="val 42343"/>
              <a:gd name="adj2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28"/>
          <p:cNvSpPr/>
          <p:nvPr/>
        </p:nvSpPr>
        <p:spPr bwMode="auto">
          <a:xfrm rot="5400000">
            <a:off x="8442432" y="3942541"/>
            <a:ext cx="509588" cy="2006717"/>
          </a:xfrm>
          <a:prstGeom prst="rightBrace">
            <a:avLst>
              <a:gd name="adj1" fmla="val 18224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39050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ea typeface="Calibri" panose="020F0502020204030204" pitchFamily="34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ea typeface="Calibri" panose="020F0502020204030204" pitchFamily="34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ea typeface="Calibri" panose="020F0502020204030204" pitchFamily="34" charset="0"/>
                <a:sym typeface="+mn-ea"/>
              </a:rPr>
              <a:t>во ВСЕХ остальных случаях минимальный срок владения – </a:t>
            </a:r>
            <a:r>
              <a:rPr lang="ru-RU" sz="3000" b="1" dirty="0">
                <a:solidFill>
                  <a:srgbClr val="FF0000"/>
                </a:solidFill>
                <a:effectLst/>
                <a:ea typeface="Calibri" panose="020F0502020204030204" pitchFamily="34" charset="0"/>
                <a:sym typeface="+mn-ea"/>
              </a:rPr>
              <a:t>5 лет</a:t>
            </a: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Отсутствует обязанность по представлению декларации по форме 3-НДФЛ в отношении полученных в 2022 году:</a:t>
            </a: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41610" cy="335788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доходов </a:t>
            </a:r>
            <a:r>
              <a:rPr lang="ru-RU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от продажи жилья</a:t>
            </a:r>
            <a:r>
              <a:rPr lang="ru-RU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 (жилых домов, квартир, комнат, включая приватизированные жилые помещения, садовых домов, земельных участков (долей в них)), находившегося в собственности менее минимального срока владения (т.е. 3/5 лет), если стоимость каждого такого объекта или совокупность доходов от продажи нескольких объектов </a:t>
            </a:r>
            <a:endParaRPr lang="en-US" sz="3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не превышает 1 000 000 </a:t>
            </a:r>
            <a:r>
              <a:rPr lang="ru-RU" sz="3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руб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Отсутствует обязанность по представлению декларации по форме 3-НДФЛ в отношении полученных в 2022 году:</a:t>
            </a: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21925" cy="335788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+mn-ea"/>
              </a:rPr>
              <a:t>доходов от продажи </a:t>
            </a:r>
            <a:r>
              <a:rPr lang="ru-RU" sz="3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+mn-ea"/>
              </a:rPr>
              <a:t>иного недвижимого имущества</a:t>
            </a:r>
            <a:r>
              <a:rPr lang="ru-RU" sz="3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+mn-ea"/>
              </a:rPr>
              <a:t> (к примеру, гаража, машиноместа и т.д.) со сроком нахождения в собственности менее установленного предельного срока (3/5 лет), если стоимость каждого такого объекта или совокупность доходов от продажи нескольких объектов </a:t>
            </a:r>
            <a:endParaRPr lang="en-US" sz="3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+mn-ea"/>
              </a:rPr>
              <a:t>не превышает 250 000 руб.</a:t>
            </a:r>
            <a:endParaRPr lang="ru-RU" sz="3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Физические лица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21925" cy="335788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13 или 30?</a:t>
            </a:r>
            <a:br>
              <a:rPr lang="ru-RU" sz="4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0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0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0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Налоговый статус</a:t>
            </a:r>
            <a:r>
              <a:rPr lang="ru-RU" sz="3000" b="1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sz="3000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- положение физлица, влияющее на его налогообложение</a:t>
            </a:r>
            <a:r>
              <a:rPr lang="ru-RU" sz="30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30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sz="3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Физические лица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21925" cy="335788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Налоговый резидент</a:t>
            </a:r>
            <a:br>
              <a:rPr lang="ru-RU" sz="4400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13% (15% ) </a:t>
            </a:r>
            <a:r>
              <a:rPr lang="ru-RU" sz="44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4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Вычеты применяются</a:t>
            </a:r>
            <a:r>
              <a:rPr lang="ru-RU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sz="3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Физические лица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21925" cy="335788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Налоговый нерезидент</a:t>
            </a:r>
            <a:br>
              <a:rPr lang="ru-RU" sz="4400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30 %</a:t>
            </a:r>
            <a:b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Вычеты не применяются</a:t>
            </a:r>
            <a:endParaRPr lang="ru-RU" sz="3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Физические лица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9435" y="2344420"/>
            <a:ext cx="10321925" cy="335788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Самая большая ошибка</a:t>
            </a:r>
            <a:b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400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считать 183 дня в течение 12 месяцев до момента продажи!!!</a:t>
            </a:r>
            <a:r>
              <a:rPr lang="ru-RU" sz="4400" b="1" dirty="0">
                <a:solidFill>
                  <a:srgbClr val="2C2D2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4400" b="1" dirty="0">
                <a:solidFill>
                  <a:srgbClr val="2C2D2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sz="3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153479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Физические лица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44541" y="533400"/>
            <a:ext cx="10941576" cy="5791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Самая большая ошибка</a:t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2C2D2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C2D2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cs typeface="Arial" panose="020B0604020202020204" pitchFamily="34" charset="0"/>
            </a:endParaRPr>
          </a:p>
        </p:txBody>
      </p:sp>
      <p:pic>
        <p:nvPicPr>
          <p:cNvPr id="6" name="Объект 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270" y="1715135"/>
            <a:ext cx="8208010" cy="411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927100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ВТОРАЯ ЧАСТАЯ ОШИБКА </a:t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считать налог с прибыли от продажи</a:t>
            </a:r>
            <a:b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u="sng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Например</a:t>
            </a: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ru-RU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Квартиру продавец купил в 2020 за 8 млн ₽, которую продал перед отъездом, в марте 2022 года  за 10 млн. рублей. А потом уехал в апреле 2022 и до конца года не возвращался (соотношение с 0,7 кадастра соблюдается)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/>
            </a:r>
            <a:b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</a:br>
            <a: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Организационные моменты:</a:t>
            </a: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>
          <a:xfrm>
            <a:off x="2483485" y="1715770"/>
            <a:ext cx="9363710" cy="3543300"/>
          </a:xfrm>
        </p:spPr>
        <p:txBody>
          <a:bodyPr/>
          <a:lstStyle/>
          <a:p>
            <a:pPr marL="0" indent="0" algn="l">
              <a:lnSpc>
                <a:spcPct val="70000"/>
              </a:lnSpc>
              <a:buNone/>
            </a:pPr>
            <a:endParaRPr lang="ru-RU" sz="2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Продолжительность вебинара 40-45 минут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Основная часть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Ответы на вопросы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Бонусы 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664335" cy="4526280"/>
          </a:xfrm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927100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ВТОРАЯ ЧАСТАЯ ОШИБКА </a:t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9903460" cy="4526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Продавец  считал налог так </a:t>
            </a: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(ОШИБОЧНО): </a:t>
            </a:r>
            <a: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(10 млн - 8 млн) × 30% = 600 тыс. руб.</a:t>
            </a:r>
            <a:b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ПРАВИЛЬНО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считать так:</a:t>
            </a:r>
            <a:b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10 млн  × 30% = 3 млн. руб.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sym typeface="+mn-ea"/>
              </a:rPr>
              <a:t/>
            </a:r>
            <a:br>
              <a:rPr lang="ru-RU" b="1" dirty="0">
                <a:effectLst/>
                <a:latin typeface="+mj-lt"/>
                <a:ea typeface="Calibri" panose="020F0502020204030204" pitchFamily="34" charset="0"/>
                <a:sym typeface="+mn-ea"/>
              </a:rPr>
            </a:b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927100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ВТОРАЯ ЧАСТАЯ ОШИБКА </a:t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9903460" cy="4526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Продавец  считал налог так </a:t>
            </a: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(ОШИБОЧНО): </a:t>
            </a:r>
            <a: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(10 млн - 8 млн) × 30% = 600 тыс. руб.</a:t>
            </a:r>
            <a:b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ПРАВИЛЬНО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считать так:</a:t>
            </a:r>
            <a:b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b="1" dirty="0">
                <a:solidFill>
                  <a:srgbClr val="2C2D2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10 млн  × 30% = 3 млн. руб.</a:t>
            </a:r>
            <a:r>
              <a:rPr lang="ru-RU" b="1" dirty="0">
                <a:effectLst/>
                <a:latin typeface="+mj-lt"/>
                <a:ea typeface="Calibri" panose="020F0502020204030204" pitchFamily="34" charset="0"/>
                <a:sym typeface="+mn-ea"/>
              </a:rPr>
              <a:t/>
            </a:r>
            <a:br>
              <a:rPr lang="ru-RU" b="1" dirty="0">
                <a:effectLst/>
                <a:latin typeface="+mj-lt"/>
                <a:ea typeface="Calibri" panose="020F0502020204030204" pitchFamily="34" charset="0"/>
                <a:sym typeface="+mn-ea"/>
              </a:rPr>
            </a:b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673100"/>
            <a:ext cx="10728960" cy="927100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«Новогодние» сделки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010140" cy="3173095"/>
          </a:xfrm>
        </p:spPr>
        <p:txBody>
          <a:bodyPr/>
          <a:lstStyle/>
          <a:p>
            <a:pPr marL="0" indent="0" rtl="0">
              <a:lnSpc>
                <a:spcPct val="110000"/>
              </a:lnSpc>
              <a:buNone/>
            </a:pPr>
            <a:r>
              <a:rPr lang="ru-RU" b="1" dirty="0">
                <a:sym typeface="+mn-ea"/>
              </a:rPr>
              <a:t/>
            </a:r>
            <a:br>
              <a:rPr lang="ru-RU" b="1" dirty="0">
                <a:sym typeface="+mn-ea"/>
              </a:rPr>
            </a:br>
            <a:r>
              <a:rPr lang="ru-RU" b="1" dirty="0">
                <a:sym typeface="+mn-ea"/>
              </a:rPr>
              <a:t/>
            </a:r>
            <a:br>
              <a:rPr lang="ru-RU" b="1" dirty="0">
                <a:sym typeface="+mn-ea"/>
              </a:rPr>
            </a:br>
            <a:r>
              <a:rPr lang="ru-RU" b="1" dirty="0">
                <a:sym typeface="+mn-ea"/>
              </a:rPr>
              <a:t>Для продавца обязанность подать декларацию и оплатить налог определяется </a:t>
            </a:r>
            <a:br>
              <a:rPr lang="ru-RU" b="1" dirty="0">
                <a:sym typeface="+mn-ea"/>
              </a:rPr>
            </a:br>
            <a:r>
              <a:rPr lang="ru-RU" b="1" dirty="0" err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ДАТОЙ</a:t>
            </a: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получения дохода</a:t>
            </a: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589260" cy="4241165"/>
          </a:xfrm>
        </p:spPr>
        <p:txBody>
          <a:bodyPr/>
          <a:lstStyle/>
          <a:p>
            <a:pPr marL="0" indent="0" rtl="0">
              <a:lnSpc>
                <a:spcPct val="90000"/>
              </a:lnSpc>
              <a:buNone/>
            </a:pPr>
            <a:r>
              <a:rPr lang="ru-RU" dirty="0">
                <a:effectLst/>
                <a:ea typeface="Times New Roman" panose="02020603050405020304" pitchFamily="18" charset="0"/>
                <a:sym typeface="+mn-ea"/>
              </a:rPr>
              <a:t>Для заполнения отчета рекомендую использовать специальную программу </a:t>
            </a:r>
            <a:r>
              <a:rPr lang="ru-RU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+mn-ea"/>
              </a:rPr>
              <a:t>Декларация 202</a:t>
            </a:r>
            <a:r>
              <a:rPr lang="en-US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+mn-ea"/>
              </a:rPr>
              <a:t>2</a:t>
            </a:r>
            <a:r>
              <a:rPr lang="ru-RU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+mn-ea"/>
              </a:rPr>
              <a:t>,</a:t>
            </a:r>
            <a:r>
              <a:rPr lang="en-US" dirty="0">
                <a:solidFill>
                  <a:srgbClr val="00B050"/>
                </a:solidFill>
                <a:effectLst/>
                <a:ea typeface="Times New Roman" panose="02020603050405020304" pitchFamily="18" charset="0"/>
                <a:sym typeface="+mn-ea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sym typeface="+mn-ea"/>
              </a:rPr>
              <a:t>которая поможет заполнить и сформировать отчет. </a:t>
            </a:r>
          </a:p>
          <a:p>
            <a:pPr marL="0" indent="0" rtl="0">
              <a:lnSpc>
                <a:spcPct val="90000"/>
              </a:lnSpc>
              <a:buNone/>
            </a:pP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Чтобы отправить декларацию, понадобится КЭП. Для этого либо устанавливают программу на компьютер, либо генерируют подпись на сервере налоговой. Эта процедура может занять от часа времени до нескольких суток. 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589260" cy="4241165"/>
          </a:xfrm>
        </p:spPr>
        <p:txBody>
          <a:bodyPr/>
          <a:lstStyle/>
          <a:p>
            <a:pPr marL="0" indent="0" rtl="0">
              <a:lnSpc>
                <a:spcPct val="90000"/>
              </a:lnSpc>
              <a:buNone/>
            </a:pPr>
            <a:endParaRPr lang="ru-RU" b="1" dirty="0">
              <a:solidFill>
                <a:srgbClr val="000000"/>
              </a:solidFill>
              <a:effectLst/>
              <a:ea typeface="Times New Roman" panose="02020603050405020304" pitchFamily="18" charset="0"/>
              <a:sym typeface="+mn-ea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+mn-ea"/>
              </a:rPr>
              <a:t>Срок сдачи отчета – до 30 апреля, но в 2023 год этот срок переносится</a:t>
            </a: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sym typeface="+mn-ea"/>
              </a:rPr>
              <a:t> до 2 мая 2023 г.</a:t>
            </a:r>
          </a:p>
          <a:p>
            <a:pPr marL="0" indent="0" rtl="0">
              <a:lnSpc>
                <a:spcPct val="90000"/>
              </a:lnSpc>
              <a:buNone/>
            </a:pPr>
            <a:endParaRPr lang="ru-RU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sym typeface="+mn-ea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ru-RU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+mn-ea"/>
              </a:rPr>
              <a:t>Срок уплаты налога -</a:t>
            </a: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до 17 июля 2023 г.</a:t>
            </a:r>
            <a:endParaRPr lang="ru-RU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90000"/>
              </a:lnSpc>
              <a:buNone/>
            </a:pPr>
            <a:endParaRPr lang="ru-RU" b="1" dirty="0">
              <a:solidFill>
                <a:srgbClr val="FF0000"/>
              </a:solidFill>
              <a:effectLst/>
              <a:ea typeface="Times New Roman" panose="02020603050405020304" pitchFamily="18" charset="0"/>
              <a:sym typeface="+mn-ea"/>
            </a:endParaRPr>
          </a:p>
          <a:p>
            <a:pPr marL="0" indent="0" rtl="0">
              <a:lnSpc>
                <a:spcPct val="90000"/>
              </a:lnSpc>
              <a:buNone/>
            </a:pPr>
            <a:endParaRPr lang="ru-RU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246995" cy="4241165"/>
          </a:xfrm>
        </p:spPr>
        <p:txBody>
          <a:bodyPr/>
          <a:lstStyle/>
          <a:p>
            <a:pPr marL="0" indent="0" rtl="0">
              <a:lnSpc>
                <a:spcPct val="90000"/>
              </a:lnSpc>
              <a:buNone/>
            </a:pPr>
            <a:r>
              <a:rPr lang="ru-RU" b="1" dirty="0">
                <a:effectLst/>
                <a:ea typeface="Times New Roman" panose="02020603050405020304" pitchFamily="18" charset="0"/>
                <a:sym typeface="+mn-ea"/>
              </a:rPr>
              <a:t>Способы предоставления декларации 3-НДФЛ:</a:t>
            </a:r>
          </a:p>
          <a:p>
            <a:pPr rtl="0">
              <a:lnSpc>
                <a:spcPct val="90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  <a:sym typeface="+mn-ea"/>
              </a:rPr>
              <a:t>лично (представлять в налоговый орган по месту своего учета (месту жительства) либо через представителя по нотариальной доверенности;</a:t>
            </a:r>
          </a:p>
          <a:p>
            <a:pPr rtl="0">
              <a:lnSpc>
                <a:spcPct val="90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  <a:sym typeface="+mn-ea"/>
              </a:rPr>
              <a:t>направить по почте РФ (с описью вложения);</a:t>
            </a:r>
          </a:p>
          <a:p>
            <a:pPr rtl="0">
              <a:lnSpc>
                <a:spcPct val="90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  <a:sym typeface="+mn-ea"/>
              </a:rPr>
              <a:t>представить через МФЦ (если в регионе принято решение об оказании в них этой услуги);</a:t>
            </a:r>
          </a:p>
          <a:p>
            <a:pPr rtl="0">
              <a:lnSpc>
                <a:spcPct val="90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  <a:sym typeface="+mn-ea"/>
              </a:rPr>
              <a:t>направив в электронном виде через Личный кабинет на сайте ФНС или через портал Госуслуг;</a:t>
            </a:r>
          </a:p>
          <a:p>
            <a:pPr rtl="0">
              <a:lnSpc>
                <a:spcPct val="90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  <a:sym typeface="+mn-ea"/>
              </a:rPr>
              <a:t>отправить по телекоммуникационным каналам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246995" cy="424116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По общему правилу декларацию подают в ИФНС по местожительству, то есть по адресу, где человек прописан. </a:t>
            </a:r>
            <a:endParaRPr lang="en-US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И только если прописки нет, то декларацию сдают по месту пребывания. Это адрес временной регистрации.</a:t>
            </a:r>
            <a:endParaRPr lang="ru-RU" sz="2400" dirty="0">
              <a:effectLst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246995" cy="424116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sym typeface="+mn-ea"/>
              </a:rPr>
              <a:t>Е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сли у человека нет ни прописки, ни регистрации на момент подачи декларации (актуально для иностранцев), 3-НДФЛ подается по последнему месту жительства или пребывания.</a:t>
            </a:r>
            <a:endParaRPr lang="ru-RU" sz="2800" b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Особая ситуация, если физлицо, у которого на дату подачи 3-НДФЛ нет местожительства или места пребывания, получило доход от реализации недвижимости или транспорта. Тогда декларацию подают по месту учета проданного имущества.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169525" cy="436943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rgbClr val="3D3F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sym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D3F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Налоговая отчетность по форме 3-НДФЛ сдается только по той форме, которая действовала за конкретный период. Если это правило не соблюсти, то инспектор не примет у вас декларацию, а значит велик риск получить штраф.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0000"/>
              </a:solidFill>
              <a:effectLst/>
              <a:ea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346690" cy="436943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rgbClr val="3D3F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sym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D3F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за нарушение срока сдачи налоговой отчетности по форме 3-НДФЛ налогоплательщик будет оштрафован. Минимум на 1000 руб. Но штраф может быть и больше — 5% от суммы налога к уплате за каждый месяц просрочки. При этом помимо штрафа, надо будет заплатить и сам исчисленный налог (</a:t>
            </a:r>
            <a:r>
              <a:rPr lang="ru-RU" sz="2800" b="1" u="sng" dirty="0">
                <a:solidFill>
                  <a:srgbClr val="1B8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  <a:hlinkClick r:id="rId3"/>
              </a:rPr>
              <a:t>ст. 119 НК РФ</a:t>
            </a:r>
            <a:r>
              <a:rPr lang="ru-RU" sz="2800" b="1" dirty="0">
                <a:solidFill>
                  <a:srgbClr val="3D3F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).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0000"/>
              </a:solidFill>
              <a:effectLst/>
              <a:ea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Организационные моменты:</a:t>
            </a: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>
          <a:xfrm>
            <a:off x="4538345" y="1247140"/>
            <a:ext cx="7406005" cy="4650105"/>
          </a:xfrm>
        </p:spPr>
        <p:txBody>
          <a:bodyPr/>
          <a:lstStyle/>
          <a:p>
            <a:pPr marL="0" indent="0" algn="l">
              <a:lnSpc>
                <a:spcPct val="7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Руководитель консалтинговой компании РДК-групп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sz="2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Налоговый консультант - член Палаты налоговых консультанстов РФ   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sz="2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Практикующий риэлтор - член Гильдии риэлторов Москвы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sz="2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Автор вебинаров и семинаров по налогообложению индивидуальных предпринимателей и физлиц</a:t>
            </a:r>
          </a:p>
          <a:p>
            <a:pPr marL="0" indent="0" algn="l">
              <a:lnSpc>
                <a:spcPct val="70000"/>
              </a:lnSpc>
              <a:buNone/>
            </a:pPr>
            <a:endParaRPr lang="ru-RU" sz="2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+mn-ea"/>
              </a:rPr>
              <a:t>Постоянный констультант основателей флиппинга России 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noProof="0"/>
          </a:p>
        </p:txBody>
      </p:sp>
      <p:pic>
        <p:nvPicPr>
          <p:cNvPr id="12" name="Замещающее содержимое 11" descr="IMG_326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775" y="1600200"/>
            <a:ext cx="442849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346690" cy="436943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rgbClr val="3D3F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sym typeface="+mn-ea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a typeface="Calibri" panose="020F0502020204030204" pitchFamily="34" charset="0"/>
                <a:sym typeface="+mn-ea"/>
              </a:rPr>
              <a:t>П</a:t>
            </a:r>
            <a:r>
              <a:rPr lang="ru-RU" sz="2800" b="1" dirty="0">
                <a:effectLst/>
                <a:ea typeface="Calibri" panose="020F0502020204030204" pitchFamily="34" charset="0"/>
                <a:sym typeface="+mn-ea"/>
              </a:rPr>
              <a:t>рикладываем к декларации 3-НДФЛ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sym typeface="+mn-ea"/>
              </a:rPr>
              <a:t>ТОЛЬКО КОПИИ! </a:t>
            </a:r>
            <a:endParaRPr lang="ru-RU" sz="28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0000"/>
              </a:solidFill>
              <a:effectLst/>
              <a:ea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346690" cy="436943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Налоговой инспекции важно:</a:t>
            </a: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sym typeface="+mn-ea"/>
              </a:rPr>
              <a:t>Кто оплатил и кто получил деньги за квартиру</a:t>
            </a:r>
            <a:endParaRPr lang="ru-RU" sz="2800" b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sym typeface="+mn-ea"/>
              </a:rPr>
              <a:t>С альтернативными сделками могут быть дополнительные вопросы (соглашение о взаиморасчетах, 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переводной (</a:t>
            </a:r>
            <a:r>
              <a:rPr lang="ru-RU" sz="2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трансферабельный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) аккредитив упростят пояснения с налоговой) </a:t>
            </a:r>
            <a:endParaRPr lang="ru-RU" sz="28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sym typeface="+mn-ea"/>
              </a:rPr>
              <a:t>ВСЕ ОСТАЛЬНЫЕ ДОКУМЕНТЫ ПРИКЛАДЫВАТЬ НЕ НУЖНО!!!</a:t>
            </a:r>
            <a:endParaRPr lang="ru-RU" sz="28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346690" cy="436943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ОБРАТИТЕ ВНИМАНИЕ!!! 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Если в одном календарном году было несколько событий: - продажа недвижимости и (или) авто - оплата лечения - оплата обучения за себя и (или) за ребенка - покупка квартиры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a typeface="Calibri" panose="020F0502020204030204" pitchFamily="34" charset="0"/>
                <a:sym typeface="+mn-ea"/>
              </a:rPr>
              <a:t>Необходимо подавать ДЕКЛАРАЦИЮ 3-НДФЛ и декларация должна быть ОДНА на ВСЕ события</a:t>
            </a:r>
            <a:endParaRPr lang="ru-RU" sz="2800" b="1" dirty="0"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6920" y="1600200"/>
            <a:ext cx="10013315" cy="436943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a typeface="Calibri" panose="020F0502020204030204" pitchFamily="34" charset="0"/>
                <a:sym typeface="+mn-ea"/>
              </a:rPr>
              <a:t>Прошу запомнить, что факт отсутствия налога к уплате или рассчитанный самим налогоплательщиком налог к уплате подтверждает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ea typeface="Calibri" panose="020F0502020204030204" pitchFamily="34" charset="0"/>
                <a:sym typeface="+mn-ea"/>
              </a:rPr>
              <a:t>ТОЛЬКО НАЛОГОВЫЙ ИНСПЕКТОР</a:t>
            </a:r>
            <a:endParaRPr lang="ru-RU" sz="28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4150" y="1595755"/>
            <a:ext cx="10683875" cy="4378960"/>
          </a:xfrm>
        </p:spPr>
        <p:txBody>
          <a:bodyPr/>
          <a:lstStyle/>
          <a:p>
            <a:pPr marL="1028700" indent="0" algn="ctr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ЕСЛИ НЕ ПОДАТЬ ДЕКЛАРАЦИЮ 3-НДФЛ</a:t>
            </a:r>
          </a:p>
          <a:p>
            <a:pPr marL="1028700" indent="0" algn="just" fontAlgn="base">
              <a:lnSpc>
                <a:spcPct val="8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С 2021 года 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налоговые органы сами начислят НДФЛ с доходов от продажи или дарения недвижимости</a:t>
            </a:r>
            <a:endParaRPr lang="ru-RU" sz="2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1028700" indent="0" algn="just" fontAlgn="base">
              <a:lnSpc>
                <a:spcPct val="8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Налог посчитают исходя из цены продажи, которую получат из Росреестра. А если таких данных нет или если цена сделки меньше, чем 70% от кадастровой стоимости, то налоговой базой будет 70% от кадастровой стоимости. Также инспекторы автоматически учтут фиксированный вычет - до 1 млн. руб. (то есть не в виде фактических расходов). </a:t>
            </a:r>
            <a:endParaRPr lang="ru-RU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45465" y="1595755"/>
            <a:ext cx="10322560" cy="4378960"/>
          </a:xfrm>
        </p:spPr>
        <p:txBody>
          <a:bodyPr/>
          <a:lstStyle/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С 2023 года все суммы переплат и задолженностей физлица объединили в единое налоговое сальдо на едином счете (ЕНС), без разделения на сальдо по отдельным налогам. Если сальдо отрицательное (есть долги) - то вернут только сумму за вычетом долга. Или не вернут вовсе, если задолженность превышает заявленный вычет. В этом случае все уйдет на погашение долга.</a:t>
            </a:r>
            <a:b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</a:b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23950" y="1595755"/>
            <a:ext cx="9744075" cy="43789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Обратите внимание: ЕНС включает в себя не только долги и переплаты физлица, но и взаиморасчеты с лицом как ИП, если он зарегистрирован в таком качестве.</a:t>
            </a:r>
            <a:endParaRPr lang="ru-RU" sz="2800" b="1" dirty="0">
              <a:effectLst/>
              <a:ea typeface="Calibri" panose="020F0502020204030204" pitchFamily="34" charset="0"/>
            </a:endParaRP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</a:b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85" y="673100"/>
            <a:ext cx="10622915" cy="65214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Декларация 3-НДФЛ</a:t>
            </a:r>
            <a:endParaRPr lang="ru-RU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23950" y="1595755"/>
            <a:ext cx="9744075" cy="4378960"/>
          </a:xfrm>
        </p:spPr>
        <p:txBody>
          <a:bodyPr/>
          <a:lstStyle/>
          <a:p>
            <a:pPr marL="1028700" indent="0" algn="ctr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sym typeface="+mn-ea"/>
              </a:rPr>
              <a:t>ПОЯСНЕНИЯ</a:t>
            </a:r>
          </a:p>
          <a:p>
            <a:pPr marL="137160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sym typeface="+mn-ea"/>
              </a:rPr>
              <a:t>П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родажа единственного жилья </a:t>
            </a:r>
            <a:endParaRPr lang="ru-RU" sz="28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137160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sym typeface="+mn-ea"/>
              </a:rPr>
              <a:t>Продажа жилья, купленного по ДДУ </a:t>
            </a:r>
          </a:p>
          <a:p>
            <a:pPr marL="137160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sym typeface="+mn-ea"/>
              </a:rPr>
              <a:t>П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родажа квартиры, подпадающей под условия </a:t>
            </a:r>
            <a:r>
              <a:rPr lang="ru-RU" sz="2800" b="1" dirty="0">
                <a:solidFill>
                  <a:srgbClr val="000000"/>
                </a:solidFill>
                <a:effectLst/>
                <a:sym typeface="+mn-ea"/>
              </a:rPr>
              <a:t>382-ФЗ от 29.11.2021</a:t>
            </a:r>
          </a:p>
          <a:p>
            <a:pPr marL="137160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>Иные случаи</a:t>
            </a:r>
            <a:endParaRPr lang="ru-RU" sz="2800" b="1" dirty="0">
              <a:effectLst/>
              <a:ea typeface="Calibri" panose="020F0502020204030204" pitchFamily="34" charset="0"/>
            </a:endParaRP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+mn-ea"/>
              </a:rPr>
            </a:b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0" y="741680"/>
            <a:ext cx="10618470" cy="220027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>ПОМНИМ:</a:t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>Риэлтор НЕ=Налоговый консультант</a:t>
            </a:r>
            <a:b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</a:br>
            <a: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35505" y="2619375"/>
            <a:ext cx="8121650" cy="336931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0" y="741680"/>
            <a:ext cx="10235565" cy="125920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4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>Бонусы</a:t>
            </a: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</a:br>
            <a: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55065" y="2000885"/>
            <a:ext cx="9709785" cy="327152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000" b="1" dirty="0">
                <a:effectLst/>
                <a:ea typeface="Calibri" panose="020F0502020204030204" pitchFamily="34" charset="0"/>
              </a:rPr>
              <a:t>Чек-лист </a:t>
            </a:r>
            <a:r>
              <a:rPr lang="ru-RU" sz="3000" b="1" dirty="0">
                <a:sym typeface="+mn-ea"/>
              </a:rPr>
              <a:t>для определения необходимости </a:t>
            </a:r>
            <a:br>
              <a:rPr lang="ru-RU" sz="3000" b="1" dirty="0">
                <a:sym typeface="+mn-ea"/>
              </a:rPr>
            </a:br>
            <a:r>
              <a:rPr lang="ru-RU" sz="3000" b="1" dirty="0">
                <a:sym typeface="+mn-ea"/>
              </a:rPr>
              <a:t>сдачи 3-ндфл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000" b="1" dirty="0">
                <a:sym typeface="+mn-ea"/>
              </a:rPr>
              <a:t>Пояснение по единственному жилью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" y="741680"/>
            <a:ext cx="10759440" cy="956310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Кто должен сдать декларацию 3-НДФЛ за 2022г.</a:t>
            </a:r>
            <a:b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sz="36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endParaRPr lang="ru-RU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36600" y="1635760"/>
            <a:ext cx="10231120" cy="4480560"/>
          </a:xfrm>
        </p:spPr>
        <p:txBody>
          <a:bodyPr rtlCol="0">
            <a:noAutofit/>
          </a:bodyPr>
          <a:lstStyle/>
          <a:p>
            <a:pPr algn="just" rtl="0"/>
            <a:r>
              <a:rPr lang="ru-RU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sym typeface="+mn-ea"/>
              </a:rPr>
              <a:t>получившие </a:t>
            </a:r>
            <a:r>
              <a:rPr lang="ru-RU" sz="3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sym typeface="+mn-ea"/>
              </a:rPr>
              <a:t>доход от продажи недвижимого имущества, находившегося в </a:t>
            </a:r>
            <a:r>
              <a:rPr lang="ru-RU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sym typeface="+mn-ea"/>
              </a:rPr>
              <a:t>собственности менее минимального срока владения (т.е. 3/5 лет) и не попадающего под освобождение от налогообложения, а также дохода от реализации имущественных прав (уступка права требования)</a:t>
            </a:r>
            <a:r>
              <a:rPr lang="ru-RU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+mn-ea"/>
              </a:rPr>
              <a:t> </a:t>
            </a:r>
          </a:p>
          <a:p>
            <a:pPr algn="just" rtl="0"/>
            <a:endParaRPr lang="ru-RU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sym typeface="+mn-ea"/>
              </a:rPr>
              <a:t>получившие в дар от физических лиц, не являющихся близкими родственниками недвижимого имущества</a:t>
            </a:r>
            <a:endParaRPr lang="ru-RU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 rtl="0"/>
            <a:endParaRPr lang="ru-RU" sz="3000" b="1" dirty="0"/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Ахметшина Екатерина </a:t>
            </a:r>
            <a:b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>Налоговый консультант</a:t>
            </a:r>
            <a:b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</a:b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> Руководитель консалтинговой компании</a:t>
            </a:r>
            <a: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sz="3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a typeface="Times New Roman" panose="02020603050405020304" pitchFamily="18" charset="0"/>
                <a:sym typeface="+mn-ea"/>
              </a:rPr>
            </a:b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/>
            </a:r>
            <a:b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</a:br>
            <a: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</a:br>
            <a:endParaRPr lang="ru-RU" altLang="en-US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90" y="2336165"/>
            <a:ext cx="3300730" cy="330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39050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ea typeface="Calibri" panose="020F0502020204030204" pitchFamily="34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ea typeface="Calibri" panose="020F0502020204030204" pitchFamily="34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ea typeface="Calibri" panose="020F0502020204030204" pitchFamily="34" charset="0"/>
                <a:sym typeface="+mn-ea"/>
              </a:rPr>
              <a:t>Для объектов недвижимости, оформленных в собственность до </a:t>
            </a:r>
            <a:r>
              <a:rPr lang="ru-RU" sz="30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sym typeface="+mn-ea"/>
              </a:rPr>
              <a:t>01.01.2016г.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sym typeface="+mn-ea"/>
              </a:rPr>
              <a:t> </a:t>
            </a:r>
            <a:r>
              <a:rPr lang="ru-RU" sz="3000" b="1" dirty="0">
                <a:effectLst/>
                <a:ea typeface="Calibri" panose="020F0502020204030204" pitchFamily="34" charset="0"/>
                <a:sym typeface="+mn-ea"/>
              </a:rPr>
              <a:t>минимальный срок владения – </a:t>
            </a:r>
            <a:r>
              <a:rPr lang="ru-RU" sz="30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Calibri" panose="020F0502020204030204" pitchFamily="34" charset="0"/>
                <a:sym typeface="+mn-ea"/>
              </a:rPr>
              <a:t>3 года,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sym typeface="+mn-ea"/>
              </a:rPr>
              <a:t> 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ea typeface="Calibri" panose="020F0502020204030204" pitchFamily="34" charset="0"/>
                <a:sym typeface="+mn-ea"/>
              </a:rPr>
              <a:t>посл</a:t>
            </a:r>
            <a:r>
              <a:rPr lang="ru-RU" sz="3000" b="1" dirty="0">
                <a:ea typeface="Calibri" panose="020F0502020204030204" pitchFamily="34" charset="0"/>
                <a:sym typeface="+mn-ea"/>
              </a:rPr>
              <a:t>е – 5 лет</a:t>
            </a:r>
            <a:endParaRPr lang="ru-RU" sz="3000" b="1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05395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Срок владения 3 года (п.3 ст. ст.217.1 НК РФ)</a:t>
            </a:r>
            <a:endParaRPr lang="ru-RU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Дарения от члена семьи или близкого родственника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Близкими родственниками</a:t>
            </a: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СК РФ (ст. 14), являются:</a:t>
            </a:r>
            <a:b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- родители, дети, дедушки, бабушки, внуки</a:t>
            </a:r>
            <a:b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- полнородные и неполнородные братья и сестры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05395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Срок владения 3 года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Наследование – </a:t>
            </a:r>
            <a:r>
              <a:rPr lang="ru-RU" sz="3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степень родства не имеет значения</a:t>
            </a: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(Письмо Минфина РФ от 11.06.2021 № 03-04-05/46294)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05395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Срок владения 3 года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Приватизация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Договор пожизненного содержания с иждивением 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Продажа единственного жилья (c 01.01.2020) </a:t>
            </a:r>
            <a:endParaRPr lang="ru-RU" sz="3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3100"/>
            <a:ext cx="10759440" cy="770255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Минимальный срок владения</a:t>
            </a:r>
            <a:r>
              <a:rPr lang="ru-RU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endParaRPr lang="ru-RU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45490" y="1609090"/>
            <a:ext cx="10053955" cy="409321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Правило 90 дней</a:t>
            </a:r>
            <a:r>
              <a:rPr lang="ru-RU" sz="3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/>
            </a:r>
            <a:br>
              <a:rPr lang="ru-RU" sz="3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</a:b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  <a:t/>
            </a:r>
            <a:b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+mn-ea"/>
              </a:rPr>
            </a:br>
            <a:r>
              <a:rPr lang="ru-RU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+mn-ea"/>
              </a:rPr>
              <a:t>Если другое жилое помещение куплено течение 90 дней до продажи, то проданное жилое помещение считается единственным. </a:t>
            </a:r>
            <a: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3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endParaRPr lang="ru-RU" sz="4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2BC90D6-94CF-42F7-AAC4-9CF6824C54D5}">
  <ds:schemaRefs/>
</ds:datastoreItem>
</file>

<file path=customXml/itemProps2.xml><?xml version="1.0" encoding="utf-8"?>
<ds:datastoreItem xmlns:ds="http://schemas.openxmlformats.org/officeDocument/2006/customXml" ds:itemID="{64CF2EF3-001F-4BE9-81B3-86ECBBF9425F}">
  <ds:schemaRefs/>
</ds:datastoreItem>
</file>

<file path=customXml/itemProps3.xml><?xml version="1.0" encoding="utf-8"?>
<ds:datastoreItem xmlns:ds="http://schemas.openxmlformats.org/officeDocument/2006/customXml" ds:itemID="{7F97B18F-50BC-4F30-8373-93489E845F8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7</TotalTime>
  <Words>711</Words>
  <Application>Microsoft Office PowerPoint</Application>
  <PresentationFormat>Широкоэкранный</PresentationFormat>
  <Paragraphs>188</Paragraphs>
  <Slides>40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Helvetica</vt:lpstr>
      <vt:lpstr>Times New Roman</vt:lpstr>
      <vt:lpstr>1_Default Design</vt:lpstr>
      <vt:lpstr>Вебинар Кто должент отчитаться в 2023г.  за продажу недвижимости </vt:lpstr>
      <vt:lpstr> Организационные моменты:</vt:lpstr>
      <vt:lpstr>Организационные моменты:</vt:lpstr>
      <vt:lpstr> Кто должен сдать декларацию 3-НДФЛ за 2022г.  </vt:lpstr>
      <vt:lpstr>Минимальный срок владения </vt:lpstr>
      <vt:lpstr>Минимальный срок владения </vt:lpstr>
      <vt:lpstr>Минимальный срок владения </vt:lpstr>
      <vt:lpstr>Минимальный срок владения </vt:lpstr>
      <vt:lpstr>Минимальный срок владения </vt:lpstr>
      <vt:lpstr>Минимальный срок владения </vt:lpstr>
      <vt:lpstr>Минимальный срок владения </vt:lpstr>
      <vt:lpstr>Отсутствует обязанность по представлению декларации по форме 3-НДФЛ в отношении полученных в 2022 году: </vt:lpstr>
      <vt:lpstr>Отсутствует обязанность по представлению декларации по форме 3-НДФЛ в отношении полученных в 2022 году: </vt:lpstr>
      <vt:lpstr> Физические лица </vt:lpstr>
      <vt:lpstr> Физические лица </vt:lpstr>
      <vt:lpstr> Физические лица </vt:lpstr>
      <vt:lpstr> Физические лица </vt:lpstr>
      <vt:lpstr> Физические лица </vt:lpstr>
      <vt:lpstr> ВТОРАЯ ЧАСТАЯ ОШИБКА  </vt:lpstr>
      <vt:lpstr> ВТОРАЯ ЧАСТАЯ ОШИБКА  </vt:lpstr>
      <vt:lpstr> ВТОРАЯ ЧАСТАЯ ОШИБКА  </vt:lpstr>
      <vt:lpstr> «Новогодние» сделки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Декларация 3-НДФЛ</vt:lpstr>
      <vt:lpstr>    ПОМНИМ:   Риэлтор НЕ=Налоговый консультант  </vt:lpstr>
      <vt:lpstr>      Бонусы     </vt:lpstr>
      <vt:lpstr>          Ахметшина Екатерина  Налоговый консультант  Руководитель консалтинговой компании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Декларация 3-ндфл что нужно знать в 2022 году</dc:title>
  <dc:creator>Руслан Ахметшин</dc:creator>
  <cp:lastModifiedBy>User</cp:lastModifiedBy>
  <cp:revision>8</cp:revision>
  <dcterms:created xsi:type="dcterms:W3CDTF">2022-04-06T18:44:00Z</dcterms:created>
  <dcterms:modified xsi:type="dcterms:W3CDTF">2023-10-09T06:39:51Z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86B849010AC742F295505D8BD79C52E0_13</vt:lpwstr>
  </property>
  <property fmtid="{D5CDD505-2E9C-101B-9397-08002B2CF9AE}" pid="4" name="KSOProductBuildVer">
    <vt:lpwstr>1049-12.2.0.13215</vt:lpwstr>
  </property>
</Properties>
</file>