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68" r:id="rId5"/>
    <p:sldId id="267" r:id="rId6"/>
    <p:sldId id="266" r:id="rId7"/>
    <p:sldId id="269" r:id="rId8"/>
    <p:sldId id="296" r:id="rId9"/>
    <p:sldId id="270" r:id="rId10"/>
    <p:sldId id="297" r:id="rId11"/>
    <p:sldId id="271" r:id="rId12"/>
    <p:sldId id="298" r:id="rId13"/>
    <p:sldId id="277" r:id="rId14"/>
    <p:sldId id="273" r:id="rId15"/>
    <p:sldId id="276" r:id="rId16"/>
    <p:sldId id="275" r:id="rId17"/>
    <p:sldId id="274" r:id="rId18"/>
    <p:sldId id="272" r:id="rId19"/>
    <p:sldId id="278" r:id="rId20"/>
    <p:sldId id="279" r:id="rId21"/>
    <p:sldId id="285" r:id="rId22"/>
    <p:sldId id="295" r:id="rId23"/>
    <p:sldId id="265" r:id="rId24"/>
    <p:sldId id="299" r:id="rId25"/>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Roboto Light" panose="02000000000000000000" pitchFamily="2" charset="0"/>
      <p:regular r:id="rId31"/>
      <p:bold r:id="rId32"/>
      <p:italic r:id="rId33"/>
      <p:boldItalic r:id="rId34"/>
    </p:embeddedFont>
    <p:embeddedFont>
      <p:font typeface="Roboto Medium" panose="02000000000000000000"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30"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2a110d1385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2a110d138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579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2a110d1385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2a110d138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243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2a110d1385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2a110d138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2488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2a110d1385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2a110d138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7017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2a110d1385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2a110d138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3160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2a110d1385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2a110d138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2471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2a110d1385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2a110d138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36509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2a110d1385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2a110d138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6815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2a110d1385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2a110d138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8933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2a110d1385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2a110d138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8694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e0398d77c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e0398d77cf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2a110d1385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2a110d138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9929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2a110d1385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2a110d138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8813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2a110d1385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2a110d138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4575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e0398d77c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e0398d77c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e0398d77c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e0398d77c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8358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2a110d1385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2a110d138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2a110d1385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2a110d138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3735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2a110d1385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2a110d138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3609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2a110d1385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2a110d138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5752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2a110d1385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2a110d138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3829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2a110d1385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2a110d138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8739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2a110d1385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2a110d138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8697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hyperlink" Target="http://www.consultant.ru/document/cons_doc_LAW_8982/" TargetMode="External"/><Relationship Id="rId3" Type="http://schemas.openxmlformats.org/officeDocument/2006/relationships/image" Target="../media/image2.png"/><Relationship Id="rId7" Type="http://schemas.openxmlformats.org/officeDocument/2006/relationships/hyperlink" Target="https://www.sravni.ru/goto.ashx?type=ExternalLink&amp;out=http://www.consultant.ru/popular/gkrf1/" TargetMode="External"/><Relationship Id="rId12" Type="http://schemas.openxmlformats.org/officeDocument/2006/relationships/hyperlink" Target="https://www.sravni.ru/goto.ashx?type=ExternalLink&amp;out=http://www.consultant.ru/online/base/?req=doc;base=LAW;n=116786"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sravni.ru/goto.ashx?type=ExternalLink&amp;out=http://www.consultant.ru/online/base/?req=doc;base=LAW;n=117339" TargetMode="External"/><Relationship Id="rId11" Type="http://schemas.openxmlformats.org/officeDocument/2006/relationships/hyperlink" Target="https://www.sravni.ru/goto.ashx?type=ExternalLink&amp;out=http://www.fcpdom.ru/download.php?fid=209" TargetMode="External"/><Relationship Id="rId5" Type="http://schemas.openxmlformats.org/officeDocument/2006/relationships/hyperlink" Target="https://www.sravni.ru/goto.ashx?type=ExternalLink&amp;out=http://www.consultant.ru/online/base/?req=doc;base=LAW;n=117057" TargetMode="External"/><Relationship Id="rId10" Type="http://schemas.openxmlformats.org/officeDocument/2006/relationships/hyperlink" Target="https://www.sravni.ru/goto.ashx?type=ExternalLink&amp;out=http://www.referent.ru/1/115355" TargetMode="External"/><Relationship Id="rId4" Type="http://schemas.openxmlformats.org/officeDocument/2006/relationships/hyperlink" Target="https://www.sravni.ru/goto.ashx?type=ExternalLink&amp;out=http://www.consultant.ru/popular/ipot/" TargetMode="External"/><Relationship Id="rId9" Type="http://schemas.openxmlformats.org/officeDocument/2006/relationships/hyperlink" Target="https://www.sravni.ru/goto.ashx?type=ExternalLink&amp;out=http://www.consultant.ru/online/base/?req=doc;base=LAW;n=116658"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rosreestr.gov.ru/press/archive/kak-vydelit-doli-suprugam-i-detyam-v-sovmestnoy-sobstvennosti/"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www.consultant.ru/document/cons_doc_LAW_351097/31b0d8165765eb498eb21dfc0c92e543ef9a0433/" TargetMode="External"/><Relationship Id="rId4" Type="http://schemas.openxmlformats.org/officeDocument/2006/relationships/hyperlink" Target="http://www.consultant.ru/document/cons_doc_LAW_19396/"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 name="Рисунок 4">
            <a:extLst>
              <a:ext uri="{FF2B5EF4-FFF2-40B4-BE49-F238E27FC236}">
                <a16:creationId xmlns:a16="http://schemas.microsoft.com/office/drawing/2014/main" id="{163D2672-031E-4C2A-8E08-D13108A19A37}"/>
              </a:ext>
            </a:extLst>
          </p:cNvPr>
          <p:cNvPicPr>
            <a:picLocks noChangeAspect="1"/>
          </p:cNvPicPr>
          <p:nvPr/>
        </p:nvPicPr>
        <p:blipFill>
          <a:blip r:embed="rId3"/>
          <a:stretch>
            <a:fillRect/>
          </a:stretch>
        </p:blipFill>
        <p:spPr>
          <a:xfrm>
            <a:off x="571" y="321"/>
            <a:ext cx="9142857" cy="5142857"/>
          </a:xfrm>
          <a:prstGeom prst="rect">
            <a:avLst/>
          </a:prstGeom>
        </p:spPr>
      </p:pic>
      <p:sp>
        <p:nvSpPr>
          <p:cNvPr id="55" name="Google Shape;55;p13"/>
          <p:cNvSpPr txBox="1">
            <a:spLocks noGrp="1"/>
          </p:cNvSpPr>
          <p:nvPr>
            <p:ph type="ctrTitle"/>
          </p:nvPr>
        </p:nvSpPr>
        <p:spPr>
          <a:xfrm>
            <a:off x="2888225" y="1814425"/>
            <a:ext cx="5768400" cy="1311600"/>
          </a:xfrm>
          <a:prstGeom prst="rect">
            <a:avLst/>
          </a:prstGeom>
        </p:spPr>
        <p:txBody>
          <a:bodyPr spcFirstLastPara="1" wrap="square" lIns="91425" tIns="91425" rIns="91425" bIns="91425" anchor="ctr" anchorCtr="0">
            <a:normAutofit/>
          </a:bodyPr>
          <a:lstStyle/>
          <a:p>
            <a:pPr marL="0" lvl="0" indent="0" algn="ctr" rtl="0">
              <a:lnSpc>
                <a:spcPct val="110000"/>
              </a:lnSpc>
              <a:spcBef>
                <a:spcPts val="0"/>
              </a:spcBef>
              <a:spcAft>
                <a:spcPts val="0"/>
              </a:spcAft>
              <a:buSzPct val="36666"/>
              <a:buNone/>
            </a:pPr>
            <a:endParaRPr sz="3000" dirty="0">
              <a:solidFill>
                <a:srgbClr val="333333"/>
              </a:solidFill>
              <a:highlight>
                <a:srgbClr val="FAFAFA"/>
              </a:highlight>
            </a:endParaRPr>
          </a:p>
          <a:p>
            <a:pPr marL="0" lvl="0" indent="0" algn="r" rtl="0">
              <a:lnSpc>
                <a:spcPct val="110000"/>
              </a:lnSpc>
              <a:spcBef>
                <a:spcPts val="0"/>
              </a:spcBef>
              <a:spcAft>
                <a:spcPts val="0"/>
              </a:spcAft>
              <a:buClr>
                <a:schemeClr val="dk1"/>
              </a:buClr>
              <a:buSzPct val="36666"/>
              <a:buFont typeface="Arial"/>
              <a:buNone/>
            </a:pPr>
            <a:r>
              <a:rPr lang="ru-RU" sz="3000" b="1" dirty="0">
                <a:solidFill>
                  <a:srgbClr val="333333"/>
                </a:solidFill>
                <a:highlight>
                  <a:srgbClr val="FAFAFA"/>
                </a:highlight>
              </a:rPr>
              <a:t>Выкуп из-под залога</a:t>
            </a:r>
            <a:endParaRPr sz="3000" b="1" dirty="0">
              <a:solidFill>
                <a:srgbClr val="333333"/>
              </a:solidFill>
              <a:highlight>
                <a:srgbClr val="FAFAFA"/>
              </a:highlight>
            </a:endParaRPr>
          </a:p>
          <a:p>
            <a:pPr marL="0" lvl="0" indent="0" algn="l" rtl="0">
              <a:lnSpc>
                <a:spcPct val="80000"/>
              </a:lnSpc>
              <a:spcBef>
                <a:spcPts val="0"/>
              </a:spcBef>
              <a:spcAft>
                <a:spcPts val="0"/>
              </a:spcAft>
              <a:buSzPct val="28448"/>
              <a:buNone/>
            </a:pPr>
            <a:endParaRPr sz="3480" dirty="0">
              <a:latin typeface="Roboto Medium"/>
              <a:ea typeface="Roboto Medium"/>
              <a:cs typeface="Roboto Medium"/>
              <a:sym typeface="Roboto Medium"/>
            </a:endParaRPr>
          </a:p>
        </p:txBody>
      </p:sp>
      <p:sp>
        <p:nvSpPr>
          <p:cNvPr id="56" name="Google Shape;56;p13"/>
          <p:cNvSpPr txBox="1">
            <a:spLocks noGrp="1"/>
          </p:cNvSpPr>
          <p:nvPr>
            <p:ph type="subTitle" idx="1"/>
          </p:nvPr>
        </p:nvSpPr>
        <p:spPr>
          <a:xfrm>
            <a:off x="4703150" y="1123900"/>
            <a:ext cx="3997500" cy="792600"/>
          </a:xfrm>
          <a:prstGeom prst="rect">
            <a:avLst/>
          </a:prstGeom>
        </p:spPr>
        <p:txBody>
          <a:bodyPr spcFirstLastPara="1" wrap="square" lIns="91425" tIns="91425" rIns="91425" bIns="91425" anchor="t" anchorCtr="0">
            <a:normAutofit/>
          </a:bodyPr>
          <a:lstStyle/>
          <a:p>
            <a:pPr marL="0" lvl="0" indent="0" algn="r" rtl="0">
              <a:lnSpc>
                <a:spcPct val="100000"/>
              </a:lnSpc>
              <a:spcBef>
                <a:spcPts val="0"/>
              </a:spcBef>
              <a:spcAft>
                <a:spcPts val="0"/>
              </a:spcAft>
              <a:buNone/>
            </a:pPr>
            <a:r>
              <a:rPr lang="ru" sz="1600" dirty="0">
                <a:latin typeface="Roboto Light"/>
                <a:ea typeface="Roboto Light"/>
                <a:cs typeface="Roboto Light"/>
                <a:sym typeface="Roboto Light"/>
              </a:rPr>
              <a:t>Интенсив</a:t>
            </a:r>
            <a:endParaRPr sz="1600" dirty="0">
              <a:latin typeface="Roboto Light"/>
              <a:ea typeface="Roboto Light"/>
              <a:cs typeface="Roboto Light"/>
              <a:sym typeface="Roboto Light"/>
            </a:endParaRPr>
          </a:p>
        </p:txBody>
      </p:sp>
      <p:sp>
        <p:nvSpPr>
          <p:cNvPr id="57" name="Google Shape;57;p13"/>
          <p:cNvSpPr txBox="1">
            <a:spLocks noGrp="1"/>
          </p:cNvSpPr>
          <p:nvPr>
            <p:ph type="ctrTitle"/>
          </p:nvPr>
        </p:nvSpPr>
        <p:spPr>
          <a:xfrm>
            <a:off x="5851000" y="3311075"/>
            <a:ext cx="2970000" cy="417300"/>
          </a:xfrm>
          <a:prstGeom prst="rect">
            <a:avLst/>
          </a:prstGeom>
        </p:spPr>
        <p:txBody>
          <a:bodyPr spcFirstLastPara="1" wrap="square" lIns="91425" tIns="91425" rIns="91425" bIns="91425" anchor="ctr" anchorCtr="0">
            <a:normAutofit fontScale="90000"/>
          </a:bodyPr>
          <a:lstStyle/>
          <a:p>
            <a:pPr marL="0" lvl="0" indent="0" algn="r" rtl="0">
              <a:lnSpc>
                <a:spcPct val="80000"/>
              </a:lnSpc>
              <a:spcBef>
                <a:spcPts val="0"/>
              </a:spcBef>
              <a:spcAft>
                <a:spcPts val="0"/>
              </a:spcAft>
              <a:buSzPct val="47596"/>
              <a:buNone/>
            </a:pPr>
            <a:r>
              <a:rPr lang="ru" sz="2080" dirty="0">
                <a:latin typeface="Roboto Medium"/>
                <a:ea typeface="Roboto Medium"/>
                <a:cs typeface="Roboto Medium"/>
                <a:sym typeface="Roboto Medium"/>
              </a:rPr>
              <a:t>Пеленкова Наталья</a:t>
            </a:r>
            <a:endParaRPr sz="2080" dirty="0">
              <a:latin typeface="Roboto Medium"/>
              <a:ea typeface="Roboto Medium"/>
              <a:cs typeface="Roboto Medium"/>
              <a:sym typeface="Roboto Medium"/>
            </a:endParaRPr>
          </a:p>
        </p:txBody>
      </p:sp>
      <p:sp>
        <p:nvSpPr>
          <p:cNvPr id="58" name="Google Shape;58;p13"/>
          <p:cNvSpPr txBox="1">
            <a:spLocks noGrp="1"/>
          </p:cNvSpPr>
          <p:nvPr>
            <p:ph type="subTitle" idx="1"/>
          </p:nvPr>
        </p:nvSpPr>
        <p:spPr>
          <a:xfrm>
            <a:off x="6112775" y="3633127"/>
            <a:ext cx="2708400" cy="590700"/>
          </a:xfrm>
          <a:prstGeom prst="rect">
            <a:avLst/>
          </a:prstGeom>
        </p:spPr>
        <p:txBody>
          <a:bodyPr spcFirstLastPara="1" wrap="square" lIns="91425" tIns="91425" rIns="91425" bIns="91425" anchor="t" anchorCtr="0">
            <a:normAutofit/>
          </a:bodyPr>
          <a:lstStyle/>
          <a:p>
            <a:pPr marL="0" lvl="0" indent="0" algn="r" rtl="0">
              <a:lnSpc>
                <a:spcPct val="100000"/>
              </a:lnSpc>
              <a:spcBef>
                <a:spcPts val="0"/>
              </a:spcBef>
              <a:spcAft>
                <a:spcPts val="0"/>
              </a:spcAft>
              <a:buNone/>
            </a:pPr>
            <a:r>
              <a:rPr lang="ru" sz="1300" dirty="0">
                <a:latin typeface="Roboto Light"/>
                <a:ea typeface="Roboto Light"/>
                <a:cs typeface="Roboto Light"/>
                <a:sym typeface="Roboto Light"/>
              </a:rPr>
              <a:t>Руководитель группы ИБ</a:t>
            </a:r>
            <a:endParaRPr sz="1300" dirty="0">
              <a:latin typeface="Roboto Light"/>
              <a:ea typeface="Roboto Light"/>
              <a:cs typeface="Roboto Light"/>
              <a:sym typeface="Roboto Light"/>
            </a:endParaRPr>
          </a:p>
        </p:txBody>
      </p:sp>
      <p:sp>
        <p:nvSpPr>
          <p:cNvPr id="59" name="Google Shape;59;p13"/>
          <p:cNvSpPr txBox="1">
            <a:spLocks noGrp="1"/>
          </p:cNvSpPr>
          <p:nvPr>
            <p:ph type="subTitle" idx="1"/>
          </p:nvPr>
        </p:nvSpPr>
        <p:spPr>
          <a:xfrm>
            <a:off x="1287650" y="1328700"/>
            <a:ext cx="1259400" cy="1243200"/>
          </a:xfrm>
          <a:prstGeom prst="rect">
            <a:avLst/>
          </a:prstGeom>
        </p:spPr>
        <p:txBody>
          <a:bodyPr spcFirstLastPara="1" wrap="square" lIns="91425" tIns="91425" rIns="91425" bIns="91425" anchor="ctr" anchorCtr="0">
            <a:normAutofit/>
          </a:bodyPr>
          <a:lstStyle/>
          <a:p>
            <a:pPr marL="0" lvl="0" indent="0" algn="ctr" rtl="0">
              <a:lnSpc>
                <a:spcPct val="100000"/>
              </a:lnSpc>
              <a:spcBef>
                <a:spcPts val="0"/>
              </a:spcBef>
              <a:spcAft>
                <a:spcPts val="0"/>
              </a:spcAft>
              <a:buNone/>
            </a:pPr>
            <a:r>
              <a:rPr lang="ru" sz="1200">
                <a:solidFill>
                  <a:srgbClr val="FFFFFF"/>
                </a:solidFill>
                <a:latin typeface="Roboto Light"/>
                <a:ea typeface="Roboto Light"/>
                <a:cs typeface="Roboto Light"/>
                <a:sym typeface="Roboto Light"/>
              </a:rPr>
              <a:t>лекция</a:t>
            </a:r>
            <a:endParaRPr sz="1200">
              <a:solidFill>
                <a:srgbClr val="FFFFFF"/>
              </a:solidFill>
              <a:latin typeface="Roboto Light"/>
              <a:ea typeface="Roboto Light"/>
              <a:cs typeface="Roboto Light"/>
              <a:sym typeface="Roboto 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3" name="Рисунок 2">
            <a:extLst>
              <a:ext uri="{FF2B5EF4-FFF2-40B4-BE49-F238E27FC236}">
                <a16:creationId xmlns:a16="http://schemas.microsoft.com/office/drawing/2014/main" id="{FDCCDF6F-7A84-432F-839E-1A134B0D51B8}"/>
              </a:ext>
            </a:extLst>
          </p:cNvPr>
          <p:cNvPicPr>
            <a:picLocks noChangeAspect="1"/>
          </p:cNvPicPr>
          <p:nvPr/>
        </p:nvPicPr>
        <p:blipFill>
          <a:blip r:embed="rId3"/>
          <a:stretch>
            <a:fillRect/>
          </a:stretch>
        </p:blipFill>
        <p:spPr>
          <a:xfrm>
            <a:off x="571" y="321"/>
            <a:ext cx="9142857" cy="5142857"/>
          </a:xfrm>
          <a:prstGeom prst="rect">
            <a:avLst/>
          </a:prstGeom>
        </p:spPr>
      </p:pic>
      <p:sp>
        <p:nvSpPr>
          <p:cNvPr id="73" name="Google Shape;73;p15"/>
          <p:cNvSpPr txBox="1">
            <a:spLocks noGrp="1"/>
          </p:cNvSpPr>
          <p:nvPr>
            <p:ph type="title"/>
          </p:nvPr>
        </p:nvSpPr>
        <p:spPr>
          <a:xfrm>
            <a:off x="3035150" y="246925"/>
            <a:ext cx="5797200" cy="572700"/>
          </a:xfrm>
          <a:prstGeom prst="rect">
            <a:avLst/>
          </a:prstGeom>
        </p:spPr>
        <p:txBody>
          <a:bodyPr spcFirstLastPara="1" wrap="square" lIns="91425" tIns="91425" rIns="91425" bIns="91425" anchor="ctr" anchorCtr="0">
            <a:normAutofit/>
          </a:bodyPr>
          <a:lstStyle/>
          <a:p>
            <a:pPr marL="0" lvl="0" indent="0" algn="r" rtl="0">
              <a:lnSpc>
                <a:spcPct val="110000"/>
              </a:lnSpc>
              <a:spcBef>
                <a:spcPts val="0"/>
              </a:spcBef>
              <a:spcAft>
                <a:spcPts val="0"/>
              </a:spcAft>
              <a:buClr>
                <a:schemeClr val="dk1"/>
              </a:buClr>
              <a:buSzPct val="61874"/>
              <a:buFont typeface="Arial"/>
              <a:buNone/>
            </a:pPr>
            <a:r>
              <a:rPr lang="ru-RU" sz="1620" dirty="0">
                <a:solidFill>
                  <a:srgbClr val="434343"/>
                </a:solidFill>
                <a:latin typeface="Roboto Light"/>
                <a:ea typeface="Roboto Light"/>
                <a:cs typeface="Roboto Light"/>
                <a:sym typeface="Roboto Light"/>
              </a:rPr>
              <a:t>Формы расчетов для Выкупа из-под залога</a:t>
            </a:r>
            <a:endParaRPr sz="1620" dirty="0">
              <a:solidFill>
                <a:srgbClr val="434343"/>
              </a:solidFill>
              <a:latin typeface="Roboto Light"/>
              <a:ea typeface="Roboto Light"/>
              <a:cs typeface="Roboto Light"/>
              <a:sym typeface="Roboto Light"/>
            </a:endParaRPr>
          </a:p>
        </p:txBody>
      </p:sp>
      <p:sp>
        <p:nvSpPr>
          <p:cNvPr id="74" name="Google Shape;74;p15"/>
          <p:cNvSpPr txBox="1"/>
          <p:nvPr/>
        </p:nvSpPr>
        <p:spPr>
          <a:xfrm>
            <a:off x="623563" y="639066"/>
            <a:ext cx="8114400" cy="4508896"/>
          </a:xfrm>
          <a:prstGeom prst="rect">
            <a:avLst/>
          </a:prstGeom>
          <a:noFill/>
          <a:ln>
            <a:noFill/>
          </a:ln>
        </p:spPr>
        <p:txBody>
          <a:bodyPr spcFirstLastPara="1" wrap="square" lIns="91425" tIns="91425" rIns="91425" bIns="91425" anchor="t" anchorCtr="0">
            <a:spAutoFit/>
          </a:bodyPr>
          <a:lstStyle/>
          <a:p>
            <a:pPr indent="450215"/>
            <a:r>
              <a:rPr lang="ru-RU" sz="1100" b="1" dirty="0">
                <a:effectLst/>
                <a:latin typeface="Times New Roman" panose="02020603050405020304" pitchFamily="18" charset="0"/>
                <a:ea typeface="Times New Roman" panose="02020603050405020304" pitchFamily="18" charset="0"/>
              </a:rPr>
              <a:t>Сервис безопасных расчетов — </a:t>
            </a:r>
            <a:r>
              <a:rPr lang="ru-RU" sz="1100" dirty="0">
                <a:effectLst/>
                <a:latin typeface="Times New Roman" panose="02020603050405020304" pitchFamily="18" charset="0"/>
                <a:ea typeface="Times New Roman" panose="02020603050405020304" pitchFamily="18" charset="0"/>
              </a:rPr>
              <a:t>это способ безналичного взаиморасчета между покупателем и продавцом, который гарантирует безопасность расчетов по сделке. Концепция похожа на расчет через Аккредитив.</a:t>
            </a:r>
          </a:p>
          <a:p>
            <a:pPr indent="450215"/>
            <a:r>
              <a:rPr lang="ru-RU" sz="1100" dirty="0">
                <a:effectLst/>
                <a:latin typeface="Times New Roman" panose="02020603050405020304" pitchFamily="18" charset="0"/>
                <a:ea typeface="Times New Roman" panose="02020603050405020304" pitchFamily="18" charset="0"/>
              </a:rPr>
              <a:t>Покупатель переводит средства на специальный счет (кредитные средства на этот счет направляет банк). Деньги приходят на счет продавцу только после регистрации сделки в Росреестре. Это происходит автоматически, здесь продавцу не нужно подтверждать переход права собственности, как при аккредитиве. Банк сам все видит.</a:t>
            </a:r>
          </a:p>
          <a:p>
            <a:pPr indent="450215"/>
            <a:endParaRPr lang="ru-RU" sz="1100" dirty="0">
              <a:effectLst/>
              <a:latin typeface="Times New Roman" panose="02020603050405020304" pitchFamily="18" charset="0"/>
              <a:ea typeface="Times New Roman" panose="02020603050405020304" pitchFamily="18" charset="0"/>
            </a:endParaRPr>
          </a:p>
          <a:p>
            <a:pPr indent="450215" fontAlgn="base"/>
            <a:r>
              <a:rPr lang="ru-RU" sz="1200" b="1" dirty="0">
                <a:solidFill>
                  <a:srgbClr val="000000"/>
                </a:solidFill>
                <a:effectLst/>
                <a:latin typeface="Times New Roman" panose="02020603050405020304" pitchFamily="18" charset="0"/>
                <a:ea typeface="Times New Roman" panose="02020603050405020304" pitchFamily="18" charset="0"/>
              </a:rPr>
              <a:t>Эскроу-счет</a:t>
            </a:r>
            <a:r>
              <a:rPr lang="ru-RU" sz="1200" dirty="0">
                <a:solidFill>
                  <a:srgbClr val="000000"/>
                </a:solidFill>
                <a:effectLst/>
                <a:latin typeface="Times New Roman" panose="02020603050405020304" pitchFamily="18" charset="0"/>
                <a:ea typeface="Times New Roman" panose="02020603050405020304" pitchFamily="18" charset="0"/>
              </a:rPr>
              <a:t> – это специальный банковский счет, на котором депонируются денежные средства, чтобы снизить риски при оформлении какой-либо сделки. Эти деньги вторая сторона сделки получит только после того, как выполнит свои обязательства. </a:t>
            </a:r>
            <a:endParaRPr lang="ru-RU" sz="1200" dirty="0">
              <a:effectLst/>
              <a:latin typeface="Times New Roman" panose="02020603050405020304" pitchFamily="18" charset="0"/>
              <a:ea typeface="Times New Roman" panose="02020603050405020304" pitchFamily="18" charset="0"/>
            </a:endParaRPr>
          </a:p>
          <a:p>
            <a:pPr indent="450215" fontAlgn="base"/>
            <a:r>
              <a:rPr lang="ru-RU" sz="1200" b="1" dirty="0">
                <a:solidFill>
                  <a:srgbClr val="000000"/>
                </a:solidFill>
                <a:effectLst/>
                <a:latin typeface="Times New Roman" panose="02020603050405020304" pitchFamily="18" charset="0"/>
                <a:ea typeface="Times New Roman" panose="02020603050405020304" pitchFamily="18" charset="0"/>
              </a:rPr>
              <a:t>Для каких видов сделок применяется счет эскроу:</a:t>
            </a:r>
            <a:endParaRPr lang="ru-RU" sz="1200" b="1" dirty="0">
              <a:effectLst/>
              <a:latin typeface="Times New Roman" panose="02020603050405020304" pitchFamily="18" charset="0"/>
              <a:ea typeface="Times New Roman" panose="02020603050405020304" pitchFamily="18" charset="0"/>
            </a:endParaRPr>
          </a:p>
          <a:p>
            <a:pPr indent="450215" fontAlgn="base"/>
            <a:r>
              <a:rPr lang="ru-RU" sz="1200" dirty="0">
                <a:solidFill>
                  <a:srgbClr val="000000"/>
                </a:solidFill>
                <a:effectLst/>
                <a:latin typeface="Times New Roman" panose="02020603050405020304" pitchFamily="18" charset="0"/>
                <a:ea typeface="Times New Roman" panose="02020603050405020304" pitchFamily="18" charset="0"/>
              </a:rPr>
              <a:t>В сделках, где есть риск, что одна сторона не выполнит свои обязательства, если получит деньги вперед. </a:t>
            </a:r>
            <a:endParaRPr lang="ru-RU" sz="1200" dirty="0">
              <a:effectLst/>
              <a:latin typeface="Times New Roman" panose="02020603050405020304" pitchFamily="18" charset="0"/>
              <a:ea typeface="Times New Roman" panose="02020603050405020304" pitchFamily="18" charset="0"/>
            </a:endParaRPr>
          </a:p>
          <a:p>
            <a:pPr indent="450215" fontAlgn="base"/>
            <a:r>
              <a:rPr lang="ru-RU" sz="1200" dirty="0">
                <a:solidFill>
                  <a:srgbClr val="000000"/>
                </a:solidFill>
                <a:effectLst/>
                <a:latin typeface="Times New Roman" panose="02020603050405020304" pitchFamily="18" charset="0"/>
                <a:ea typeface="Times New Roman" panose="02020603050405020304" pitchFamily="18" charset="0"/>
              </a:rPr>
              <a:t>Когда между платежом и передачей товара проходит долгий срок.</a:t>
            </a:r>
          </a:p>
          <a:p>
            <a:pPr indent="450215" fontAlgn="base"/>
            <a:endParaRPr lang="ru-RU" sz="1200" b="1" dirty="0">
              <a:latin typeface="Times New Roman" panose="02020603050405020304" pitchFamily="18" charset="0"/>
              <a:ea typeface="Times New Roman" panose="02020603050405020304" pitchFamily="18" charset="0"/>
              <a:cs typeface="Times New Roman" panose="02020603050405020304" pitchFamily="18" charset="0"/>
            </a:endParaRPr>
          </a:p>
          <a:p>
            <a:pPr indent="450215" fontAlgn="base"/>
            <a:r>
              <a:rPr lang="ru-RU" sz="1200" b="1" dirty="0">
                <a:effectLst/>
                <a:latin typeface="Times New Roman" panose="02020603050405020304" pitchFamily="18" charset="0"/>
                <a:ea typeface="Times New Roman" panose="02020603050405020304" pitchFamily="18" charset="0"/>
                <a:cs typeface="Times New Roman" panose="02020603050405020304" pitchFamily="18" charset="0"/>
              </a:rPr>
              <a:t>Банковская ячейка</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У банка есть хранилище — депозитарий, где находятся индивидуальные банковские сейфы, которые называют ячейками. За определенную плату их можно взять в аренду и хранить там ценные вещи: драгоценности, семейные реликвии или деньги.</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Существует два варианта аренды ячейки: </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p>
            <a:pPr lvl="0" indent="-342900" algn="just">
              <a:buFont typeface="Times New Roman" panose="02020603050405020304" pitchFamily="18" charset="0"/>
              <a:buChar char="•"/>
            </a:pPr>
            <a:r>
              <a:rPr lang="ru-RU" sz="1200" b="1" i="1" dirty="0">
                <a:effectLst/>
                <a:latin typeface="Times New Roman" panose="02020603050405020304" pitchFamily="18" charset="0"/>
                <a:ea typeface="Times New Roman" panose="02020603050405020304" pitchFamily="18" charset="0"/>
                <a:cs typeface="Times New Roman" panose="02020603050405020304" pitchFamily="18" charset="0"/>
              </a:rPr>
              <a:t>с использованием</a:t>
            </a: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 - банк отвечает за то, что вы туда положили. Составляется опись вложения: банк проверяет, что клиент закладывает в ячейку, и фиксирует это. В сделках с недвижимостью используется этот вариант.</a:t>
            </a:r>
          </a:p>
          <a:p>
            <a:pPr lvl="0" indent="-342900" algn="just">
              <a:buFont typeface="Times New Roman" panose="02020603050405020304" pitchFamily="18" charset="0"/>
              <a:buChar char="•"/>
            </a:pPr>
            <a:r>
              <a:rPr lang="ru-RU" sz="1200" b="1" i="1" dirty="0">
                <a:effectLst/>
                <a:latin typeface="Times New Roman" panose="02020603050405020304" pitchFamily="18" charset="0"/>
                <a:ea typeface="Times New Roman" panose="02020603050405020304" pitchFamily="18" charset="0"/>
                <a:cs typeface="Times New Roman" panose="02020603050405020304" pitchFamily="18" charset="0"/>
              </a:rPr>
              <a:t>простое предоставление</a:t>
            </a:r>
            <a:r>
              <a:rPr lang="ru-RU" sz="12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200" dirty="0">
                <a:effectLst/>
                <a:latin typeface="Times New Roman" panose="02020603050405020304" pitchFamily="18" charset="0"/>
                <a:ea typeface="Times New Roman" panose="02020603050405020304" pitchFamily="18" charset="0"/>
                <a:cs typeface="Times New Roman" panose="02020603050405020304" pitchFamily="18" charset="0"/>
              </a:rPr>
              <a:t>- в этом случае ответственности за содержимое сейфа банк не несет — описи вложения нет.</a:t>
            </a:r>
          </a:p>
          <a:p>
            <a:pPr indent="450215" fontAlgn="base"/>
            <a:endParaRPr lang="ru-RU" sz="1200" dirty="0">
              <a:effectLst/>
              <a:latin typeface="Times New Roman" panose="02020603050405020304" pitchFamily="18" charset="0"/>
              <a:ea typeface="Times New Roman" panose="02020603050405020304" pitchFamily="18" charset="0"/>
            </a:endParaRPr>
          </a:p>
          <a:p>
            <a:pPr indent="450215"/>
            <a:endParaRPr lang="ru-RU" sz="11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63157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3" name="Рисунок 2">
            <a:extLst>
              <a:ext uri="{FF2B5EF4-FFF2-40B4-BE49-F238E27FC236}">
                <a16:creationId xmlns:a16="http://schemas.microsoft.com/office/drawing/2014/main" id="{70C0DECC-BC7F-4CAC-8FBA-65F95248E046}"/>
              </a:ext>
            </a:extLst>
          </p:cNvPr>
          <p:cNvPicPr>
            <a:picLocks noChangeAspect="1"/>
          </p:cNvPicPr>
          <p:nvPr/>
        </p:nvPicPr>
        <p:blipFill>
          <a:blip r:embed="rId3"/>
          <a:stretch>
            <a:fillRect/>
          </a:stretch>
        </p:blipFill>
        <p:spPr>
          <a:xfrm>
            <a:off x="571" y="321"/>
            <a:ext cx="9142857" cy="5142857"/>
          </a:xfrm>
          <a:prstGeom prst="rect">
            <a:avLst/>
          </a:prstGeom>
        </p:spPr>
      </p:pic>
      <p:sp>
        <p:nvSpPr>
          <p:cNvPr id="73" name="Google Shape;73;p15"/>
          <p:cNvSpPr txBox="1">
            <a:spLocks noGrp="1"/>
          </p:cNvSpPr>
          <p:nvPr>
            <p:ph type="title"/>
          </p:nvPr>
        </p:nvSpPr>
        <p:spPr>
          <a:xfrm>
            <a:off x="3035150" y="246925"/>
            <a:ext cx="5797200" cy="572700"/>
          </a:xfrm>
          <a:prstGeom prst="rect">
            <a:avLst/>
          </a:prstGeom>
        </p:spPr>
        <p:txBody>
          <a:bodyPr spcFirstLastPara="1" wrap="square" lIns="91425" tIns="91425" rIns="91425" bIns="91425" anchor="ctr" anchorCtr="0">
            <a:normAutofit/>
          </a:bodyPr>
          <a:lstStyle/>
          <a:p>
            <a:pPr marL="0" lvl="0" indent="0" algn="r" rtl="0">
              <a:lnSpc>
                <a:spcPct val="110000"/>
              </a:lnSpc>
              <a:spcBef>
                <a:spcPts val="0"/>
              </a:spcBef>
              <a:spcAft>
                <a:spcPts val="0"/>
              </a:spcAft>
              <a:buClr>
                <a:schemeClr val="dk1"/>
              </a:buClr>
              <a:buSzPct val="61874"/>
              <a:buFont typeface="Arial"/>
              <a:buNone/>
            </a:pPr>
            <a:r>
              <a:rPr lang="ru-RU" sz="1620" dirty="0">
                <a:solidFill>
                  <a:srgbClr val="434343"/>
                </a:solidFill>
                <a:latin typeface="Roboto Light"/>
                <a:ea typeface="Roboto Light"/>
                <a:cs typeface="Roboto Light"/>
                <a:sym typeface="Roboto Light"/>
              </a:rPr>
              <a:t>Формы расчетов для Выкупа из-под залога</a:t>
            </a:r>
            <a:endParaRPr sz="1620" dirty="0">
              <a:solidFill>
                <a:srgbClr val="434343"/>
              </a:solidFill>
              <a:latin typeface="Roboto Light"/>
              <a:ea typeface="Roboto Light"/>
              <a:cs typeface="Roboto Light"/>
              <a:sym typeface="Roboto Light"/>
            </a:endParaRPr>
          </a:p>
        </p:txBody>
      </p:sp>
      <p:sp>
        <p:nvSpPr>
          <p:cNvPr id="74" name="Google Shape;74;p15"/>
          <p:cNvSpPr txBox="1"/>
          <p:nvPr/>
        </p:nvSpPr>
        <p:spPr>
          <a:xfrm>
            <a:off x="609387" y="637662"/>
            <a:ext cx="7641478" cy="4478119"/>
          </a:xfrm>
          <a:prstGeom prst="rect">
            <a:avLst/>
          </a:prstGeom>
          <a:noFill/>
          <a:ln>
            <a:noFill/>
          </a:ln>
        </p:spPr>
        <p:txBody>
          <a:bodyPr spcFirstLastPara="1" wrap="square" lIns="91425" tIns="91425" rIns="91425" bIns="91425" anchor="t" anchorCtr="0">
            <a:spAutoFit/>
          </a:bodyPr>
          <a:lstStyle/>
          <a:p>
            <a:pPr indent="450215" fontAlgn="base"/>
            <a:r>
              <a:rPr lang="ru-RU" sz="1100" b="1" dirty="0">
                <a:solidFill>
                  <a:srgbClr val="000000"/>
                </a:solidFill>
                <a:effectLst/>
                <a:latin typeface="Times New Roman" panose="02020603050405020304" pitchFamily="18" charset="0"/>
                <a:ea typeface="Times New Roman" panose="02020603050405020304" pitchFamily="18" charset="0"/>
              </a:rPr>
              <a:t>Депозит нотариуса </a:t>
            </a:r>
            <a:endParaRPr lang="ru-RU" sz="1100" b="1" dirty="0">
              <a:effectLst/>
              <a:latin typeface="Times New Roman" panose="02020603050405020304" pitchFamily="18" charset="0"/>
              <a:ea typeface="Times New Roman" panose="02020603050405020304" pitchFamily="18" charset="0"/>
            </a:endParaRPr>
          </a:p>
          <a:p>
            <a:pPr indent="450215" fontAlgn="base"/>
            <a:r>
              <a:rPr lang="ru-RU" sz="1100" b="1" i="1" dirty="0">
                <a:solidFill>
                  <a:srgbClr val="000000"/>
                </a:solidFill>
                <a:effectLst/>
                <a:latin typeface="Times New Roman" panose="02020603050405020304" pitchFamily="18" charset="0"/>
                <a:ea typeface="Times New Roman" panose="02020603050405020304" pitchFamily="18" charset="0"/>
              </a:rPr>
              <a:t>Одна из наиболее безопасных форм расчетов.</a:t>
            </a:r>
            <a:r>
              <a:rPr lang="ru-RU" sz="1100" b="1" i="1" dirty="0">
                <a:latin typeface="Times New Roman" panose="02020603050405020304" pitchFamily="18" charset="0"/>
                <a:ea typeface="Times New Roman" panose="02020603050405020304" pitchFamily="18" charset="0"/>
              </a:rPr>
              <a:t> </a:t>
            </a:r>
            <a:r>
              <a:rPr lang="ru-RU" sz="1100" b="1" i="1" dirty="0">
                <a:solidFill>
                  <a:srgbClr val="000000"/>
                </a:solidFill>
                <a:effectLst/>
                <a:latin typeface="Times New Roman" panose="02020603050405020304" pitchFamily="18" charset="0"/>
                <a:ea typeface="Times New Roman" panose="02020603050405020304" pitchFamily="18" charset="0"/>
              </a:rPr>
              <a:t>Услуга платная, по тарифам нотариуса</a:t>
            </a:r>
          </a:p>
          <a:p>
            <a:pPr indent="450215" fontAlgn="base"/>
            <a:r>
              <a:rPr lang="ru-RU" sz="1100" dirty="0">
                <a:solidFill>
                  <a:srgbClr val="000000"/>
                </a:solidFill>
                <a:effectLst/>
                <a:latin typeface="Times New Roman" panose="02020603050405020304" pitchFamily="18" charset="0"/>
                <a:ea typeface="Times New Roman" panose="02020603050405020304" pitchFamily="18" charset="0"/>
              </a:rPr>
              <a:t>Нотариус сам проводит сделку, в течение трех рабочих дней регистрирует договор и сразу после этого переводит деньги продавцу.</a:t>
            </a:r>
            <a:endParaRPr lang="ru-RU" sz="1100" dirty="0">
              <a:effectLst/>
              <a:latin typeface="Times New Roman" panose="02020603050405020304" pitchFamily="18" charset="0"/>
              <a:ea typeface="Times New Roman" panose="02020603050405020304" pitchFamily="18" charset="0"/>
            </a:endParaRPr>
          </a:p>
          <a:p>
            <a:pPr indent="450215" fontAlgn="base"/>
            <a:r>
              <a:rPr lang="ru-RU" sz="1100" dirty="0">
                <a:solidFill>
                  <a:srgbClr val="000000"/>
                </a:solidFill>
                <a:effectLst/>
                <a:latin typeface="Times New Roman" panose="02020603050405020304" pitchFamily="18" charset="0"/>
                <a:ea typeface="Times New Roman" panose="02020603050405020304" pitchFamily="18" charset="0"/>
              </a:rPr>
              <a:t>Это безопасно и удобно. </a:t>
            </a:r>
            <a:endParaRPr lang="ru-RU" sz="1100" dirty="0">
              <a:effectLst/>
              <a:latin typeface="Times New Roman" panose="02020603050405020304" pitchFamily="18" charset="0"/>
              <a:ea typeface="Times New Roman" panose="02020603050405020304" pitchFamily="18" charset="0"/>
            </a:endParaRPr>
          </a:p>
          <a:p>
            <a:pPr indent="450215" fontAlgn="base"/>
            <a:r>
              <a:rPr lang="ru-RU" sz="1100" dirty="0">
                <a:solidFill>
                  <a:srgbClr val="000000"/>
                </a:solidFill>
                <a:effectLst/>
                <a:latin typeface="Times New Roman" panose="02020603050405020304" pitchFamily="18" charset="0"/>
                <a:ea typeface="Times New Roman" panose="02020603050405020304" pitchFamily="18" charset="0"/>
              </a:rPr>
              <a:t>Депозит нотариуса можно использовать во всех вариантах сделок. И через него не получится завысить или занизить стоимость недвижимости.</a:t>
            </a:r>
          </a:p>
          <a:p>
            <a:pPr indent="450215" fontAlgn="base"/>
            <a:endParaRPr lang="ru-RU" sz="1100" dirty="0">
              <a:solidFill>
                <a:srgbClr val="000000"/>
              </a:solidFill>
              <a:effectLst/>
              <a:latin typeface="Times New Roman" panose="02020603050405020304" pitchFamily="18" charset="0"/>
              <a:ea typeface="Times New Roman" panose="02020603050405020304" pitchFamily="18" charset="0"/>
            </a:endParaRPr>
          </a:p>
          <a:p>
            <a:pPr indent="450215" fontAlgn="base"/>
            <a:r>
              <a:rPr lang="ru-RU"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Безналичный расчет </a:t>
            </a:r>
            <a:endPar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50215"/>
            <a:r>
              <a:rPr lang="ru-RU"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Перевод денег с карты на карту, со счета на счет. В этом случае рекомендуется все равно попросить продавца написать расписку о получении денег собственноручно, т.к. в суде она имеет </a:t>
            </a:r>
            <a:r>
              <a:rPr lang="ru-RU" sz="11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бОльший</a:t>
            </a:r>
            <a:r>
              <a:rPr lang="ru-RU"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вес.</a:t>
            </a:r>
            <a:endPar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50215"/>
            <a:r>
              <a:rPr lang="ru-RU" sz="1100" b="1"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Недостатки безналичного расчета</a:t>
            </a:r>
            <a:endParaRPr lang="ru-RU" sz="11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indent="-342900">
              <a:buSzPts val="1000"/>
              <a:buFont typeface="Symbol" panose="05050102010706020507" pitchFamily="18" charset="2"/>
              <a:buChar char=""/>
              <a:tabLst>
                <a:tab pos="457200" algn="l"/>
              </a:tabLst>
            </a:pPr>
            <a:r>
              <a:rPr lang="ru-RU"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 основном рискует покупатель, так как после перевода средств возможны проблемы с регистрацией собственности. Если продавец окажется мошенником, вернуть свои деньги можно будет только в судебном порядке.</a:t>
            </a:r>
            <a:endPar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indent="-342900">
              <a:buSzPts val="1000"/>
              <a:buFont typeface="Symbol" panose="05050102010706020507" pitchFamily="18" charset="2"/>
              <a:buChar char=""/>
              <a:tabLst>
                <a:tab pos="457200" algn="l"/>
              </a:tabLst>
            </a:pPr>
            <a:r>
              <a:rPr lang="ru-RU"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Часть суммы может уйти на проценты при переводе.</a:t>
            </a:r>
            <a:endParaRPr lang="ru-RU"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indent="-342900">
              <a:buSzPts val="1000"/>
              <a:buFont typeface="Symbol" panose="05050102010706020507" pitchFamily="18" charset="2"/>
              <a:buChar char=""/>
              <a:tabLst>
                <a:tab pos="457200" algn="l"/>
              </a:tabLst>
            </a:pPr>
            <a:r>
              <a:rPr lang="ru-RU"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Безналичная оплата требует расчет в рублях.</a:t>
            </a:r>
          </a:p>
          <a:p>
            <a:pPr lvl="0">
              <a:buSzPts val="1000"/>
              <a:tabLst>
                <a:tab pos="457200" algn="l"/>
              </a:tabLst>
            </a:pPr>
            <a:endParaRPr lang="ru-RU"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r>
              <a:rPr lang="ru-RU" sz="11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Расчет н</a:t>
            </a:r>
            <a:r>
              <a:rPr lang="ru-RU" sz="11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аличными денежными средствами. Недостатки применения:</a:t>
            </a:r>
            <a:endParaRPr lang="ru-RU"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ru-RU"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Риск использования поддельных купюр.</a:t>
            </a:r>
            <a:endParaRPr lang="ru-RU"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ru-RU" sz="1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Л</a:t>
            </a:r>
            <a:r>
              <a:rPr lang="ru-RU"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имиты на обналичивание средств. Необходимость заранее заказывать деньги</a:t>
            </a:r>
            <a:endParaRPr lang="ru-RU"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ru-RU"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Опасность транспортировки крупной суммы.</a:t>
            </a:r>
            <a:endParaRPr lang="ru-RU"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ru-RU"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Вероятность неправильного расчета.</a:t>
            </a:r>
            <a:endParaRPr lang="ru-RU"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0" indent="-342900">
              <a:buSzPts val="1000"/>
              <a:buFont typeface="Symbol" panose="05050102010706020507" pitchFamily="18" charset="2"/>
              <a:buChar char=""/>
              <a:tabLst>
                <a:tab pos="457200" algn="l"/>
              </a:tabLst>
            </a:pPr>
            <a:endParaRPr lang="ru-RU"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50215" fontAlgn="base"/>
            <a:endParaRPr lang="ru-RU"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95235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3" name="Рисунок 2">
            <a:extLst>
              <a:ext uri="{FF2B5EF4-FFF2-40B4-BE49-F238E27FC236}">
                <a16:creationId xmlns:a16="http://schemas.microsoft.com/office/drawing/2014/main" id="{437D5F0E-E8E4-4BC4-B66E-18CF1087CB14}"/>
              </a:ext>
            </a:extLst>
          </p:cNvPr>
          <p:cNvPicPr>
            <a:picLocks noChangeAspect="1"/>
          </p:cNvPicPr>
          <p:nvPr/>
        </p:nvPicPr>
        <p:blipFill>
          <a:blip r:embed="rId3"/>
          <a:stretch>
            <a:fillRect/>
          </a:stretch>
        </p:blipFill>
        <p:spPr>
          <a:xfrm>
            <a:off x="571" y="321"/>
            <a:ext cx="9142857" cy="5142857"/>
          </a:xfrm>
          <a:prstGeom prst="rect">
            <a:avLst/>
          </a:prstGeom>
        </p:spPr>
      </p:pic>
      <p:sp>
        <p:nvSpPr>
          <p:cNvPr id="73" name="Google Shape;73;p15"/>
          <p:cNvSpPr txBox="1">
            <a:spLocks noGrp="1"/>
          </p:cNvSpPr>
          <p:nvPr>
            <p:ph type="title"/>
          </p:nvPr>
        </p:nvSpPr>
        <p:spPr>
          <a:xfrm>
            <a:off x="3035150" y="246925"/>
            <a:ext cx="5797200" cy="572700"/>
          </a:xfrm>
          <a:prstGeom prst="rect">
            <a:avLst/>
          </a:prstGeom>
        </p:spPr>
        <p:txBody>
          <a:bodyPr spcFirstLastPara="1" wrap="square" lIns="91425" tIns="91425" rIns="91425" bIns="91425" anchor="ctr" anchorCtr="0">
            <a:normAutofit/>
          </a:bodyPr>
          <a:lstStyle/>
          <a:p>
            <a:pPr marL="0" lvl="0" indent="0" algn="r" rtl="0">
              <a:lnSpc>
                <a:spcPct val="110000"/>
              </a:lnSpc>
              <a:spcBef>
                <a:spcPts val="0"/>
              </a:spcBef>
              <a:spcAft>
                <a:spcPts val="0"/>
              </a:spcAft>
              <a:buClr>
                <a:schemeClr val="dk1"/>
              </a:buClr>
              <a:buSzPct val="61874"/>
              <a:buFont typeface="Arial"/>
              <a:buNone/>
            </a:pPr>
            <a:r>
              <a:rPr lang="ru-RU" sz="1620" dirty="0">
                <a:solidFill>
                  <a:srgbClr val="434343"/>
                </a:solidFill>
                <a:latin typeface="Roboto Light"/>
                <a:ea typeface="Roboto Light"/>
                <a:cs typeface="Roboto Light"/>
                <a:sym typeface="Roboto Light"/>
              </a:rPr>
              <a:t>Выкуп из-под залога</a:t>
            </a:r>
            <a:endParaRPr sz="1620" dirty="0">
              <a:solidFill>
                <a:srgbClr val="434343"/>
              </a:solidFill>
              <a:latin typeface="Roboto Light"/>
              <a:ea typeface="Roboto Light"/>
              <a:cs typeface="Roboto Light"/>
              <a:sym typeface="Roboto Light"/>
            </a:endParaRPr>
          </a:p>
        </p:txBody>
      </p:sp>
      <p:sp>
        <p:nvSpPr>
          <p:cNvPr id="74" name="Google Shape;74;p15"/>
          <p:cNvSpPr txBox="1"/>
          <p:nvPr/>
        </p:nvSpPr>
        <p:spPr>
          <a:xfrm>
            <a:off x="651917" y="819625"/>
            <a:ext cx="8114400" cy="3693288"/>
          </a:xfrm>
          <a:prstGeom prst="rect">
            <a:avLst/>
          </a:prstGeom>
          <a:noFill/>
          <a:ln>
            <a:noFill/>
          </a:ln>
        </p:spPr>
        <p:txBody>
          <a:bodyPr spcFirstLastPara="1" wrap="square" lIns="91425" tIns="91425" rIns="91425" bIns="91425" anchor="t" anchorCtr="0">
            <a:spAutoFit/>
          </a:bodyPr>
          <a:lstStyle/>
          <a:p>
            <a:pPr marL="342900" lvl="0" indent="-342900">
              <a:tabLst>
                <a:tab pos="457200" algn="l"/>
              </a:tabLst>
            </a:pPr>
            <a:r>
              <a:rPr lang="ru-RU" sz="1200" b="1" i="1" dirty="0">
                <a:solidFill>
                  <a:srgbClr val="000000"/>
                </a:solidFill>
                <a:effectLst/>
                <a:latin typeface="Times New Roman" panose="02020603050405020304" pitchFamily="18" charset="0"/>
                <a:ea typeface="Times New Roman" panose="02020603050405020304" pitchFamily="18" charset="0"/>
              </a:rPr>
              <a:t>Когда  у покупателя и у продавца нет или не  хватает собственных денежных средств, чтобы погасить задолженность по ипотеке продавца</a:t>
            </a:r>
            <a:r>
              <a:rPr lang="ru-RU" sz="1200" dirty="0">
                <a:solidFill>
                  <a:srgbClr val="000000"/>
                </a:solidFill>
                <a:effectLst/>
                <a:latin typeface="Times New Roman" panose="02020603050405020304" pitchFamily="18" charset="0"/>
                <a:ea typeface="Times New Roman" panose="02020603050405020304" pitchFamily="18" charset="0"/>
              </a:rPr>
              <a:t>. </a:t>
            </a:r>
          </a:p>
          <a:p>
            <a:pPr marL="342900" lvl="0" indent="-342900">
              <a:tabLst>
                <a:tab pos="457200" algn="l"/>
              </a:tabLst>
            </a:pPr>
            <a:endParaRPr lang="ru-RU" sz="1200" dirty="0">
              <a:solidFill>
                <a:srgbClr val="000000"/>
              </a:solidFill>
              <a:effectLst/>
              <a:latin typeface="Times New Roman" panose="02020603050405020304" pitchFamily="18" charset="0"/>
              <a:ea typeface="Times New Roman" panose="02020603050405020304" pitchFamily="18" charset="0"/>
            </a:endParaRPr>
          </a:p>
          <a:p>
            <a:pPr marL="342900" lvl="0" indent="-342900">
              <a:tabLst>
                <a:tab pos="457200" algn="l"/>
              </a:tabLst>
            </a:pPr>
            <a:r>
              <a:rPr lang="ru-RU" sz="1200" dirty="0">
                <a:solidFill>
                  <a:srgbClr val="000000"/>
                </a:solidFill>
                <a:effectLst/>
                <a:latin typeface="Times New Roman" panose="02020603050405020304" pitchFamily="18" charset="0"/>
                <a:ea typeface="Times New Roman" panose="02020603050405020304" pitchFamily="18" charset="0"/>
              </a:rPr>
              <a:t>             В этом случае необходимо выбирать банк, который проведет программу «Выкуп из-под залога» </a:t>
            </a:r>
            <a:endParaRPr lang="ru-RU" sz="1200" dirty="0">
              <a:effectLst/>
              <a:latin typeface="Times New Roman" panose="02020603050405020304" pitchFamily="18" charset="0"/>
              <a:ea typeface="Times New Roman" panose="02020603050405020304" pitchFamily="18" charset="0"/>
            </a:endParaRPr>
          </a:p>
          <a:p>
            <a:pPr indent="450215"/>
            <a:r>
              <a:rPr lang="ru-RU" sz="1200" dirty="0">
                <a:effectLst/>
                <a:latin typeface="Times New Roman" panose="02020603050405020304" pitchFamily="18" charset="0"/>
                <a:ea typeface="Times New Roman" panose="02020603050405020304" pitchFamily="18" charset="0"/>
              </a:rPr>
              <a:t> </a:t>
            </a:r>
          </a:p>
          <a:p>
            <a:pPr indent="450215"/>
            <a:r>
              <a:rPr lang="ru-RU" sz="1200" dirty="0">
                <a:solidFill>
                  <a:srgbClr val="000000"/>
                </a:solidFill>
                <a:effectLst/>
                <a:latin typeface="Times New Roman" panose="02020603050405020304" pitchFamily="18" charset="0"/>
                <a:ea typeface="Times New Roman" panose="02020603050405020304" pitchFamily="18" charset="0"/>
              </a:rPr>
              <a:t>Чтобы идти в ногу со временем и не упускать ипотечных клиентов, все больше банков вводят программу «Выкуп из-под залога».</a:t>
            </a:r>
            <a:endParaRPr lang="ru-RU" sz="1200" dirty="0">
              <a:effectLst/>
              <a:latin typeface="Times New Roman" panose="02020603050405020304" pitchFamily="18" charset="0"/>
              <a:ea typeface="Times New Roman" panose="02020603050405020304" pitchFamily="18" charset="0"/>
            </a:endParaRPr>
          </a:p>
          <a:p>
            <a:pPr indent="450215"/>
            <a:r>
              <a:rPr lang="ru-RU" sz="1200" dirty="0">
                <a:effectLst/>
                <a:latin typeface="Times New Roman" panose="02020603050405020304" pitchFamily="18" charset="0"/>
                <a:ea typeface="Times New Roman" panose="02020603050405020304" pitchFamily="18" charset="0"/>
              </a:rPr>
              <a:t>Если необходимо получить разрешение от банка на продажу залогового объекта (обычно согласие банка требуется, если происходит сдача на регистрацию документов до снятия обременения банка продавца) нужно:</a:t>
            </a:r>
          </a:p>
          <a:p>
            <a:pPr marL="342900" lvl="0" indent="-342900">
              <a:buSzPts val="1000"/>
              <a:buFont typeface="Symbol" panose="05050102010706020507" pitchFamily="18" charset="2"/>
              <a:buChar char=""/>
              <a:tabLst>
                <a:tab pos="457200" algn="l"/>
              </a:tabLst>
            </a:pPr>
            <a:r>
              <a:rPr lang="ru-RU" sz="1200" dirty="0">
                <a:effectLst/>
                <a:latin typeface="Times New Roman" panose="02020603050405020304" pitchFamily="18" charset="0"/>
                <a:ea typeface="Times New Roman" panose="02020603050405020304" pitchFamily="18" charset="0"/>
              </a:rPr>
              <a:t>запросить в банке форму заявления на разрешение продать ипотечную квартиру;</a:t>
            </a:r>
          </a:p>
          <a:p>
            <a:pPr marL="342900" lvl="0" indent="-342900">
              <a:buSzPts val="1000"/>
              <a:buFont typeface="Symbol" panose="05050102010706020507" pitchFamily="18" charset="2"/>
              <a:buChar char=""/>
              <a:tabLst>
                <a:tab pos="457200" algn="l"/>
              </a:tabLst>
            </a:pPr>
            <a:r>
              <a:rPr lang="ru-RU" sz="1200" dirty="0">
                <a:effectLst/>
                <a:latin typeface="Times New Roman" panose="02020603050405020304" pitchFamily="18" charset="0"/>
                <a:ea typeface="Times New Roman" panose="02020603050405020304" pitchFamily="18" charset="0"/>
              </a:rPr>
              <a:t>подать заявление в офисе банка, через личный кабинет онлайн-банка или на электронную почту отдела работы с ипотечными клиентами.</a:t>
            </a:r>
          </a:p>
          <a:p>
            <a:pPr indent="450215"/>
            <a:r>
              <a:rPr lang="ru-RU" sz="1200" dirty="0">
                <a:effectLst/>
                <a:latin typeface="Times New Roman" panose="02020603050405020304" pitchFamily="18" charset="0"/>
                <a:ea typeface="Times New Roman" panose="02020603050405020304" pitchFamily="18" charset="0"/>
              </a:rPr>
              <a:t>Банк принимает решение в течение примерно до двух недель. Если у клиента нет проблем с выплатами, когда дело рассматривается в суде или назначены торги по продаже залога, то банк обычно даёт письменное согласие.</a:t>
            </a:r>
          </a:p>
          <a:p>
            <a:pPr indent="450215"/>
            <a:r>
              <a:rPr lang="ru-RU" sz="1200" dirty="0">
                <a:effectLst/>
                <a:latin typeface="Times New Roman" panose="02020603050405020304" pitchFamily="18" charset="0"/>
                <a:ea typeface="Times New Roman" panose="02020603050405020304" pitchFamily="18" charset="0"/>
              </a:rPr>
              <a:t>Сложнее получить согласование банка покупателя, если покупка будет за счет кредитных средств, а у продавца будут активные задолженности.</a:t>
            </a:r>
          </a:p>
          <a:p>
            <a:pPr indent="450215"/>
            <a:r>
              <a:rPr lang="ru-RU" sz="1200" dirty="0">
                <a:effectLst/>
                <a:latin typeface="Times New Roman" panose="02020603050405020304" pitchFamily="18" charset="0"/>
                <a:ea typeface="Times New Roman" panose="02020603050405020304" pitchFamily="18" charset="0"/>
              </a:rPr>
              <a:t>Всегда внимательно читаем условия, на которых банк разрешает продать квартиру в обременении.</a:t>
            </a:r>
          </a:p>
          <a:p>
            <a:r>
              <a:rPr lang="ru-RU" sz="1200" kern="0" dirty="0">
                <a:effectLst/>
                <a:latin typeface="Times New Roman" panose="02020603050405020304" pitchFamily="18" charset="0"/>
                <a:ea typeface="Calibri" panose="020F0502020204030204" pitchFamily="34" charset="0"/>
              </a:rPr>
              <a:t>Участники сделки должны обязательно уточнить в отделении банка о том, как правильно провести сделку, какие условия и требования.</a:t>
            </a:r>
            <a:endParaRPr sz="1200" dirty="0">
              <a:solidFill>
                <a:schemeClr val="dk1"/>
              </a:solidFill>
              <a:highlight>
                <a:srgbClr val="FFFFFF"/>
              </a:highlight>
            </a:endParaRPr>
          </a:p>
        </p:txBody>
      </p:sp>
    </p:spTree>
    <p:extLst>
      <p:ext uri="{BB962C8B-B14F-4D97-AF65-F5344CB8AC3E}">
        <p14:creationId xmlns:p14="http://schemas.microsoft.com/office/powerpoint/2010/main" val="2350374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3" name="Рисунок 2">
            <a:extLst>
              <a:ext uri="{FF2B5EF4-FFF2-40B4-BE49-F238E27FC236}">
                <a16:creationId xmlns:a16="http://schemas.microsoft.com/office/drawing/2014/main" id="{EFD72615-AB0E-4EDC-A9CE-29D27E8CA086}"/>
              </a:ext>
            </a:extLst>
          </p:cNvPr>
          <p:cNvPicPr>
            <a:picLocks noChangeAspect="1"/>
          </p:cNvPicPr>
          <p:nvPr/>
        </p:nvPicPr>
        <p:blipFill>
          <a:blip r:embed="rId3"/>
          <a:stretch>
            <a:fillRect/>
          </a:stretch>
        </p:blipFill>
        <p:spPr>
          <a:xfrm>
            <a:off x="571" y="321"/>
            <a:ext cx="9142857" cy="5142857"/>
          </a:xfrm>
          <a:prstGeom prst="rect">
            <a:avLst/>
          </a:prstGeom>
        </p:spPr>
      </p:pic>
      <p:sp>
        <p:nvSpPr>
          <p:cNvPr id="73" name="Google Shape;73;p15"/>
          <p:cNvSpPr txBox="1">
            <a:spLocks noGrp="1"/>
          </p:cNvSpPr>
          <p:nvPr>
            <p:ph type="title"/>
          </p:nvPr>
        </p:nvSpPr>
        <p:spPr>
          <a:xfrm>
            <a:off x="3035150" y="246925"/>
            <a:ext cx="5797200" cy="572700"/>
          </a:xfrm>
          <a:prstGeom prst="rect">
            <a:avLst/>
          </a:prstGeom>
        </p:spPr>
        <p:txBody>
          <a:bodyPr spcFirstLastPara="1" wrap="square" lIns="91425" tIns="91425" rIns="91425" bIns="91425" anchor="ctr" anchorCtr="0">
            <a:normAutofit/>
          </a:bodyPr>
          <a:lstStyle/>
          <a:p>
            <a:pPr marL="0" lvl="0" indent="0" algn="r" rtl="0">
              <a:lnSpc>
                <a:spcPct val="110000"/>
              </a:lnSpc>
              <a:spcBef>
                <a:spcPts val="0"/>
              </a:spcBef>
              <a:spcAft>
                <a:spcPts val="0"/>
              </a:spcAft>
              <a:buClr>
                <a:schemeClr val="dk1"/>
              </a:buClr>
              <a:buSzPct val="61874"/>
              <a:buFont typeface="Arial"/>
              <a:buNone/>
            </a:pPr>
            <a:r>
              <a:rPr lang="ru-RU" sz="1620" dirty="0">
                <a:solidFill>
                  <a:srgbClr val="434343"/>
                </a:solidFill>
                <a:latin typeface="Roboto Light"/>
                <a:ea typeface="Roboto Light"/>
                <a:cs typeface="Roboto Light"/>
                <a:sym typeface="Roboto Light"/>
              </a:rPr>
              <a:t>Варианты проведения сделки</a:t>
            </a:r>
            <a:endParaRPr sz="1620" dirty="0">
              <a:solidFill>
                <a:srgbClr val="434343"/>
              </a:solidFill>
              <a:latin typeface="Roboto Light"/>
              <a:ea typeface="Roboto Light"/>
              <a:cs typeface="Roboto Light"/>
              <a:sym typeface="Roboto Light"/>
            </a:endParaRPr>
          </a:p>
        </p:txBody>
      </p:sp>
      <p:sp>
        <p:nvSpPr>
          <p:cNvPr id="74" name="Google Shape;74;p15"/>
          <p:cNvSpPr txBox="1"/>
          <p:nvPr/>
        </p:nvSpPr>
        <p:spPr>
          <a:xfrm>
            <a:off x="616475" y="1041700"/>
            <a:ext cx="8114400" cy="2816125"/>
          </a:xfrm>
          <a:prstGeom prst="rect">
            <a:avLst/>
          </a:prstGeom>
          <a:noFill/>
          <a:ln>
            <a:noFill/>
          </a:ln>
        </p:spPr>
        <p:txBody>
          <a:bodyPr spcFirstLastPara="1" wrap="square" lIns="91425" tIns="91425" rIns="91425" bIns="91425" anchor="t" anchorCtr="0">
            <a:spAutoFit/>
          </a:bodyPr>
          <a:lstStyle/>
          <a:p>
            <a:pPr indent="450215">
              <a:lnSpc>
                <a:spcPct val="150000"/>
              </a:lnSpc>
            </a:pPr>
            <a:r>
              <a:rPr lang="ru-RU" sz="1600" b="1" i="1" dirty="0">
                <a:solidFill>
                  <a:srgbClr val="000000"/>
                </a:solidFill>
                <a:effectLst/>
                <a:latin typeface="Times New Roman" panose="02020603050405020304" pitchFamily="18" charset="0"/>
                <a:ea typeface="Times New Roman" panose="02020603050405020304" pitchFamily="18" charset="0"/>
              </a:rPr>
              <a:t>На текущий момент существует несколько направлений работы банков:</a:t>
            </a:r>
          </a:p>
          <a:p>
            <a:pPr indent="450215">
              <a:lnSpc>
                <a:spcPct val="150000"/>
              </a:lnSpc>
            </a:pPr>
            <a:endParaRPr lang="ru-RU" sz="1600" dirty="0">
              <a:solidFill>
                <a:srgbClr val="000000"/>
              </a:solidFill>
              <a:effectLst/>
              <a:latin typeface="Times New Roman" panose="02020603050405020304" pitchFamily="18" charset="0"/>
              <a:ea typeface="Times New Roman" panose="02020603050405020304" pitchFamily="18" charset="0"/>
            </a:endParaRPr>
          </a:p>
          <a:p>
            <a:pPr indent="450215">
              <a:lnSpc>
                <a:spcPct val="150000"/>
              </a:lnSpc>
            </a:pPr>
            <a:r>
              <a:rPr lang="ru-RU" sz="1600" dirty="0">
                <a:solidFill>
                  <a:srgbClr val="000000"/>
                </a:solidFill>
                <a:effectLst/>
                <a:latin typeface="Times New Roman" panose="02020603050405020304" pitchFamily="18" charset="0"/>
                <a:ea typeface="Times New Roman" panose="02020603050405020304" pitchFamily="18" charset="0"/>
              </a:rPr>
              <a:t>- Проводят выкуп из-под залога только своего банка</a:t>
            </a:r>
            <a:endParaRPr lang="ru-RU" sz="1600" dirty="0">
              <a:effectLst/>
              <a:latin typeface="Times New Roman" panose="02020603050405020304" pitchFamily="18" charset="0"/>
              <a:ea typeface="Times New Roman" panose="02020603050405020304" pitchFamily="18" charset="0"/>
            </a:endParaRPr>
          </a:p>
          <a:p>
            <a:pPr indent="450215">
              <a:lnSpc>
                <a:spcPct val="150000"/>
              </a:lnSpc>
            </a:pPr>
            <a:r>
              <a:rPr lang="ru-RU" sz="1600" dirty="0">
                <a:solidFill>
                  <a:srgbClr val="000000"/>
                </a:solidFill>
                <a:effectLst/>
                <a:latin typeface="Times New Roman" panose="02020603050405020304" pitchFamily="18" charset="0"/>
                <a:ea typeface="Times New Roman" panose="02020603050405020304" pitchFamily="18" charset="0"/>
              </a:rPr>
              <a:t>- Банки, которые проводят выкуп из-под залога любого банка</a:t>
            </a:r>
            <a:endParaRPr lang="ru-RU" sz="1600" dirty="0">
              <a:effectLst/>
              <a:latin typeface="Times New Roman" panose="02020603050405020304" pitchFamily="18" charset="0"/>
              <a:ea typeface="Times New Roman" panose="02020603050405020304" pitchFamily="18" charset="0"/>
            </a:endParaRPr>
          </a:p>
          <a:p>
            <a:pPr indent="450215">
              <a:lnSpc>
                <a:spcPct val="150000"/>
              </a:lnSpc>
            </a:pPr>
            <a:r>
              <a:rPr lang="ru-RU" sz="1600" dirty="0">
                <a:solidFill>
                  <a:srgbClr val="000000"/>
                </a:solidFill>
                <a:effectLst/>
                <a:latin typeface="Times New Roman" panose="02020603050405020304" pitchFamily="18" charset="0"/>
                <a:ea typeface="Times New Roman" panose="02020603050405020304" pitchFamily="18" charset="0"/>
              </a:rPr>
              <a:t>- Выкуп из-под залога через «рефинансирование»</a:t>
            </a:r>
            <a:endParaRPr lang="ru-RU" sz="1600" dirty="0">
              <a:effectLst/>
              <a:latin typeface="Times New Roman" panose="02020603050405020304" pitchFamily="18" charset="0"/>
              <a:ea typeface="Times New Roman" panose="02020603050405020304" pitchFamily="18" charset="0"/>
            </a:endParaRPr>
          </a:p>
          <a:p>
            <a:pPr indent="450215">
              <a:lnSpc>
                <a:spcPct val="150000"/>
              </a:lnSpc>
            </a:pPr>
            <a:r>
              <a:rPr lang="ru-RU" sz="1600" dirty="0">
                <a:solidFill>
                  <a:srgbClr val="000000"/>
                </a:solidFill>
                <a:effectLst/>
                <a:latin typeface="Times New Roman" panose="02020603050405020304" pitchFamily="18" charset="0"/>
                <a:ea typeface="Times New Roman" panose="02020603050405020304" pitchFamily="18" charset="0"/>
              </a:rPr>
              <a:t>- Не проводят. Т.е. сначала необходимо снять обременение (как описано выше)</a:t>
            </a:r>
            <a:endParaRPr lang="ru-RU" sz="1600" dirty="0">
              <a:effectLst/>
              <a:latin typeface="Times New Roman" panose="02020603050405020304" pitchFamily="18" charset="0"/>
              <a:ea typeface="Times New Roman" panose="02020603050405020304" pitchFamily="18" charset="0"/>
            </a:endParaRPr>
          </a:p>
          <a:p>
            <a:pPr indent="450215">
              <a:lnSpc>
                <a:spcPct val="150000"/>
              </a:lnSpc>
            </a:pPr>
            <a:r>
              <a:rPr lang="ru-RU" sz="18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4084405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3" name="Рисунок 2">
            <a:extLst>
              <a:ext uri="{FF2B5EF4-FFF2-40B4-BE49-F238E27FC236}">
                <a16:creationId xmlns:a16="http://schemas.microsoft.com/office/drawing/2014/main" id="{864CE712-2428-4B19-8052-8A1FCEC342EB}"/>
              </a:ext>
            </a:extLst>
          </p:cNvPr>
          <p:cNvPicPr>
            <a:picLocks noChangeAspect="1"/>
          </p:cNvPicPr>
          <p:nvPr/>
        </p:nvPicPr>
        <p:blipFill>
          <a:blip r:embed="rId3"/>
          <a:stretch>
            <a:fillRect/>
          </a:stretch>
        </p:blipFill>
        <p:spPr>
          <a:xfrm>
            <a:off x="571" y="321"/>
            <a:ext cx="9142857" cy="5142857"/>
          </a:xfrm>
          <a:prstGeom prst="rect">
            <a:avLst/>
          </a:prstGeom>
        </p:spPr>
      </p:pic>
      <p:sp>
        <p:nvSpPr>
          <p:cNvPr id="73" name="Google Shape;73;p15"/>
          <p:cNvSpPr txBox="1">
            <a:spLocks noGrp="1"/>
          </p:cNvSpPr>
          <p:nvPr>
            <p:ph type="title"/>
          </p:nvPr>
        </p:nvSpPr>
        <p:spPr>
          <a:xfrm>
            <a:off x="3035150" y="246925"/>
            <a:ext cx="5797200" cy="572700"/>
          </a:xfrm>
          <a:prstGeom prst="rect">
            <a:avLst/>
          </a:prstGeom>
        </p:spPr>
        <p:txBody>
          <a:bodyPr spcFirstLastPara="1" wrap="square" lIns="91425" tIns="91425" rIns="91425" bIns="91425" anchor="ctr" anchorCtr="0">
            <a:normAutofit/>
          </a:bodyPr>
          <a:lstStyle/>
          <a:p>
            <a:pPr marL="0" lvl="0" indent="0" algn="r" rtl="0">
              <a:lnSpc>
                <a:spcPct val="110000"/>
              </a:lnSpc>
              <a:spcBef>
                <a:spcPts val="0"/>
              </a:spcBef>
              <a:spcAft>
                <a:spcPts val="0"/>
              </a:spcAft>
              <a:buClr>
                <a:schemeClr val="dk1"/>
              </a:buClr>
              <a:buSzPct val="61874"/>
              <a:buFont typeface="Arial"/>
              <a:buNone/>
            </a:pPr>
            <a:r>
              <a:rPr lang="ru-RU" sz="1620" dirty="0">
                <a:solidFill>
                  <a:srgbClr val="434343"/>
                </a:solidFill>
                <a:latin typeface="Roboto Light"/>
                <a:ea typeface="Roboto Light"/>
                <a:cs typeface="Roboto Light"/>
                <a:sym typeface="Roboto Light"/>
              </a:rPr>
              <a:t>Варианты проведения сделки</a:t>
            </a:r>
            <a:endParaRPr sz="1620" dirty="0">
              <a:solidFill>
                <a:srgbClr val="434343"/>
              </a:solidFill>
              <a:latin typeface="Roboto Light"/>
              <a:ea typeface="Roboto Light"/>
              <a:cs typeface="Roboto Light"/>
              <a:sym typeface="Roboto Light"/>
            </a:endParaRPr>
          </a:p>
        </p:txBody>
      </p:sp>
      <p:sp>
        <p:nvSpPr>
          <p:cNvPr id="74" name="Google Shape;74;p15"/>
          <p:cNvSpPr txBox="1"/>
          <p:nvPr/>
        </p:nvSpPr>
        <p:spPr>
          <a:xfrm>
            <a:off x="616475" y="1041700"/>
            <a:ext cx="8114400" cy="2893069"/>
          </a:xfrm>
          <a:prstGeom prst="rect">
            <a:avLst/>
          </a:prstGeom>
          <a:noFill/>
          <a:ln>
            <a:noFill/>
          </a:ln>
        </p:spPr>
        <p:txBody>
          <a:bodyPr spcFirstLastPara="1" wrap="square" lIns="91425" tIns="91425" rIns="91425" bIns="91425" anchor="t" anchorCtr="0">
            <a:spAutoFit/>
          </a:bodyPr>
          <a:lstStyle/>
          <a:p>
            <a:pPr indent="450215"/>
            <a:r>
              <a:rPr lang="ru-RU" sz="1100" b="1" dirty="0">
                <a:effectLst/>
                <a:latin typeface="Times New Roman" panose="02020603050405020304" pitchFamily="18" charset="0"/>
                <a:ea typeface="Times New Roman" panose="02020603050405020304" pitchFamily="18" charset="0"/>
              </a:rPr>
              <a:t>Выкуп из-под залога своего банка.</a:t>
            </a:r>
          </a:p>
          <a:p>
            <a:pPr indent="450215"/>
            <a:r>
              <a:rPr lang="ru-RU" sz="1100" b="1" dirty="0">
                <a:effectLst/>
                <a:latin typeface="Times New Roman" panose="02020603050405020304" pitchFamily="18" charset="0"/>
                <a:ea typeface="Times New Roman" panose="02020603050405020304" pitchFamily="18" charset="0"/>
              </a:rPr>
              <a:t> </a:t>
            </a:r>
          </a:p>
          <a:p>
            <a:pPr indent="450215"/>
            <a:r>
              <a:rPr lang="ru-RU" sz="1100" dirty="0">
                <a:effectLst/>
                <a:latin typeface="Times New Roman" panose="02020603050405020304" pitchFamily="18" charset="0"/>
                <a:ea typeface="Times New Roman" panose="02020603050405020304" pitchFamily="18" charset="0"/>
              </a:rPr>
              <a:t>При такой схеме, если у продавца есть текущие просрочки по кредиту, у покупателя больше шансов оформить ипотеку на квартиру. Сторонние банки могут отказать в кредите.</a:t>
            </a:r>
          </a:p>
          <a:p>
            <a:pPr indent="450215"/>
            <a:endParaRPr lang="ru-RU" sz="1100" dirty="0">
              <a:effectLst/>
              <a:latin typeface="Times New Roman" panose="02020603050405020304" pitchFamily="18" charset="0"/>
              <a:ea typeface="Times New Roman" panose="02020603050405020304" pitchFamily="18" charset="0"/>
            </a:endParaRPr>
          </a:p>
          <a:p>
            <a:pPr indent="450215"/>
            <a:r>
              <a:rPr lang="ru-RU" sz="1100" dirty="0">
                <a:effectLst/>
                <a:latin typeface="Times New Roman" panose="02020603050405020304" pitchFamily="18" charset="0"/>
                <a:ea typeface="Times New Roman" panose="02020603050405020304" pitchFamily="18" charset="0"/>
              </a:rPr>
              <a:t>Некоторые банки проводят ипотеку через двойной залог. Некоторые так, как если бы это была ипотека стороннего банка. </a:t>
            </a:r>
          </a:p>
          <a:p>
            <a:pPr indent="450215"/>
            <a:endParaRPr lang="ru-RU" sz="1100" dirty="0">
              <a:effectLst/>
              <a:latin typeface="Times New Roman" panose="02020603050405020304" pitchFamily="18" charset="0"/>
              <a:ea typeface="Times New Roman" panose="02020603050405020304" pitchFamily="18" charset="0"/>
            </a:endParaRPr>
          </a:p>
          <a:p>
            <a:pPr indent="450215"/>
            <a:r>
              <a:rPr lang="ru-RU" sz="1100" b="1" dirty="0">
                <a:effectLst/>
                <a:latin typeface="Times New Roman" panose="02020603050405020304" pitchFamily="18" charset="0"/>
                <a:ea typeface="Times New Roman" panose="02020603050405020304" pitchFamily="18" charset="0"/>
              </a:rPr>
              <a:t>Через двойной залог:</a:t>
            </a:r>
          </a:p>
          <a:p>
            <a:pPr indent="450215"/>
            <a:endParaRPr lang="ru-RU" sz="1100" b="1" dirty="0">
              <a:effectLst/>
              <a:latin typeface="Times New Roman" panose="02020603050405020304" pitchFamily="18" charset="0"/>
              <a:ea typeface="Times New Roman" panose="02020603050405020304" pitchFamily="18" charset="0"/>
            </a:endParaRPr>
          </a:p>
          <a:p>
            <a:pPr indent="450215"/>
            <a:r>
              <a:rPr lang="ru-RU" sz="1100" dirty="0">
                <a:effectLst/>
                <a:latin typeface="Times New Roman" panose="02020603050405020304" pitchFamily="18" charset="0"/>
                <a:ea typeface="Times New Roman" panose="02020603050405020304" pitchFamily="18" charset="0"/>
              </a:rPr>
              <a:t>- Подписывается ДКП и кредитный договор. В ДКП указано, что квартира в залоге и обременение продавца сохраняется.</a:t>
            </a:r>
          </a:p>
          <a:p>
            <a:pPr indent="450215"/>
            <a:r>
              <a:rPr lang="ru-RU" sz="1100" dirty="0">
                <a:effectLst/>
                <a:latin typeface="Times New Roman" panose="02020603050405020304" pitchFamily="18" charset="0"/>
                <a:ea typeface="Times New Roman" panose="02020603050405020304" pitchFamily="18" charset="0"/>
              </a:rPr>
              <a:t>- Банк оформляет согласие на продажу квартиры </a:t>
            </a:r>
          </a:p>
          <a:p>
            <a:pPr indent="450215"/>
            <a:r>
              <a:rPr lang="ru-RU" sz="1100" dirty="0">
                <a:effectLst/>
                <a:latin typeface="Times New Roman" panose="02020603050405020304" pitchFamily="18" charset="0"/>
                <a:ea typeface="Times New Roman" panose="02020603050405020304" pitchFamily="18" charset="0"/>
              </a:rPr>
              <a:t>- Документы передают на регистрацию перехода права собственности на покупателя.</a:t>
            </a:r>
          </a:p>
          <a:p>
            <a:pPr indent="450215"/>
            <a:r>
              <a:rPr lang="ru-RU" sz="1100" dirty="0">
                <a:effectLst/>
                <a:latin typeface="Times New Roman" panose="02020603050405020304" pitchFamily="18" charset="0"/>
                <a:ea typeface="Times New Roman" panose="02020603050405020304" pitchFamily="18" charset="0"/>
              </a:rPr>
              <a:t>- Росреестр регистрирует обременение по ипотеке покупателя.</a:t>
            </a:r>
          </a:p>
          <a:p>
            <a:pPr indent="450215"/>
            <a:r>
              <a:rPr lang="ru-RU" sz="1100" dirty="0">
                <a:effectLst/>
                <a:latin typeface="Times New Roman" panose="02020603050405020304" pitchFamily="18" charset="0"/>
                <a:ea typeface="Times New Roman" panose="02020603050405020304" pitchFamily="18" charset="0"/>
              </a:rPr>
              <a:t>- Покупатель предоставляет в банк выписку из ЕГРН на свое имя с новым залогодателем, которым становится покупатель. </a:t>
            </a:r>
          </a:p>
          <a:p>
            <a:pPr indent="450215"/>
            <a:r>
              <a:rPr lang="ru-RU" sz="1100" dirty="0">
                <a:effectLst/>
                <a:latin typeface="Times New Roman" panose="02020603050405020304" pitchFamily="18" charset="0"/>
                <a:ea typeface="Times New Roman" panose="02020603050405020304" pitchFamily="18" charset="0"/>
              </a:rPr>
              <a:t>- Банк погашает ипотеку продавца </a:t>
            </a:r>
            <a:r>
              <a:rPr lang="ru-RU" sz="1100" b="1" dirty="0">
                <a:effectLst/>
                <a:latin typeface="Times New Roman" panose="02020603050405020304" pitchFamily="18" charset="0"/>
                <a:ea typeface="Times New Roman" panose="02020603050405020304" pitchFamily="18" charset="0"/>
              </a:rPr>
              <a:t>кредитными</a:t>
            </a:r>
            <a:r>
              <a:rPr lang="ru-RU" sz="1100" dirty="0">
                <a:effectLst/>
                <a:latin typeface="Times New Roman" panose="02020603050405020304" pitchFamily="18" charset="0"/>
                <a:ea typeface="Times New Roman" panose="02020603050405020304" pitchFamily="18" charset="0"/>
              </a:rPr>
              <a:t> средствами покупателя. </a:t>
            </a:r>
          </a:p>
          <a:p>
            <a:pPr indent="450215"/>
            <a:r>
              <a:rPr lang="ru-RU" sz="1100" dirty="0">
                <a:effectLst/>
                <a:latin typeface="Times New Roman" panose="02020603050405020304" pitchFamily="18" charset="0"/>
                <a:ea typeface="Times New Roman" panose="02020603050405020304" pitchFamily="18" charset="0"/>
              </a:rPr>
              <a:t>- Остальная часть денег за вычетом долга по ипотеке переводится продавцу.</a:t>
            </a:r>
          </a:p>
        </p:txBody>
      </p:sp>
    </p:spTree>
    <p:extLst>
      <p:ext uri="{BB962C8B-B14F-4D97-AF65-F5344CB8AC3E}">
        <p14:creationId xmlns:p14="http://schemas.microsoft.com/office/powerpoint/2010/main" val="413017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3" name="Рисунок 2">
            <a:extLst>
              <a:ext uri="{FF2B5EF4-FFF2-40B4-BE49-F238E27FC236}">
                <a16:creationId xmlns:a16="http://schemas.microsoft.com/office/drawing/2014/main" id="{8C9E76AF-1469-474D-8CA1-80C23E6D02DF}"/>
              </a:ext>
            </a:extLst>
          </p:cNvPr>
          <p:cNvPicPr>
            <a:picLocks noChangeAspect="1"/>
          </p:cNvPicPr>
          <p:nvPr/>
        </p:nvPicPr>
        <p:blipFill>
          <a:blip r:embed="rId3"/>
          <a:stretch>
            <a:fillRect/>
          </a:stretch>
        </p:blipFill>
        <p:spPr>
          <a:xfrm>
            <a:off x="571" y="321"/>
            <a:ext cx="9142857" cy="5142857"/>
          </a:xfrm>
          <a:prstGeom prst="rect">
            <a:avLst/>
          </a:prstGeom>
        </p:spPr>
      </p:pic>
      <p:sp>
        <p:nvSpPr>
          <p:cNvPr id="73" name="Google Shape;73;p15"/>
          <p:cNvSpPr txBox="1">
            <a:spLocks noGrp="1"/>
          </p:cNvSpPr>
          <p:nvPr>
            <p:ph type="title"/>
          </p:nvPr>
        </p:nvSpPr>
        <p:spPr>
          <a:xfrm>
            <a:off x="3035150" y="246925"/>
            <a:ext cx="5797200" cy="572700"/>
          </a:xfrm>
          <a:prstGeom prst="rect">
            <a:avLst/>
          </a:prstGeom>
        </p:spPr>
        <p:txBody>
          <a:bodyPr spcFirstLastPara="1" wrap="square" lIns="91425" tIns="91425" rIns="91425" bIns="91425" anchor="ctr" anchorCtr="0">
            <a:normAutofit/>
          </a:bodyPr>
          <a:lstStyle/>
          <a:p>
            <a:pPr marL="0" lvl="0" indent="0" algn="r" rtl="0">
              <a:lnSpc>
                <a:spcPct val="110000"/>
              </a:lnSpc>
              <a:spcBef>
                <a:spcPts val="0"/>
              </a:spcBef>
              <a:spcAft>
                <a:spcPts val="0"/>
              </a:spcAft>
              <a:buClr>
                <a:schemeClr val="dk1"/>
              </a:buClr>
              <a:buSzPct val="61874"/>
              <a:buFont typeface="Arial"/>
              <a:buNone/>
            </a:pPr>
            <a:r>
              <a:rPr lang="ru-RU" sz="1620" dirty="0">
                <a:solidFill>
                  <a:srgbClr val="434343"/>
                </a:solidFill>
                <a:latin typeface="Roboto Light"/>
                <a:ea typeface="Roboto Light"/>
                <a:cs typeface="Roboto Light"/>
                <a:sym typeface="Roboto Light"/>
              </a:rPr>
              <a:t>Варианты проведения сделки</a:t>
            </a:r>
            <a:endParaRPr sz="1620" dirty="0">
              <a:solidFill>
                <a:srgbClr val="434343"/>
              </a:solidFill>
              <a:latin typeface="Roboto Light"/>
              <a:ea typeface="Roboto Light"/>
              <a:cs typeface="Roboto Light"/>
              <a:sym typeface="Roboto Light"/>
            </a:endParaRPr>
          </a:p>
        </p:txBody>
      </p:sp>
      <p:sp>
        <p:nvSpPr>
          <p:cNvPr id="74" name="Google Shape;74;p15"/>
          <p:cNvSpPr txBox="1"/>
          <p:nvPr/>
        </p:nvSpPr>
        <p:spPr>
          <a:xfrm>
            <a:off x="616475" y="1062965"/>
            <a:ext cx="8114400" cy="3400901"/>
          </a:xfrm>
          <a:prstGeom prst="rect">
            <a:avLst/>
          </a:prstGeom>
          <a:noFill/>
          <a:ln>
            <a:noFill/>
          </a:ln>
        </p:spPr>
        <p:txBody>
          <a:bodyPr spcFirstLastPara="1" wrap="square" lIns="91425" tIns="91425" rIns="91425" bIns="91425" anchor="t" anchorCtr="0">
            <a:spAutoFit/>
          </a:bodyPr>
          <a:lstStyle/>
          <a:p>
            <a:pPr indent="450215"/>
            <a:r>
              <a:rPr lang="ru-RU" sz="1100" b="1" i="1" dirty="0">
                <a:solidFill>
                  <a:srgbClr val="000000"/>
                </a:solidFill>
                <a:effectLst/>
                <a:latin typeface="Times New Roman" panose="02020603050405020304" pitchFamily="18" charset="0"/>
                <a:ea typeface="Calibri" panose="020F0502020204030204" pitchFamily="34" charset="0"/>
              </a:rPr>
              <a:t>Выкуп из-под залога стороннего банка.</a:t>
            </a:r>
            <a:endParaRPr lang="ru-RU" sz="1100" dirty="0">
              <a:effectLst/>
              <a:latin typeface="Calibri" panose="020F0502020204030204" pitchFamily="34" charset="0"/>
              <a:ea typeface="Calibri" panose="020F0502020204030204" pitchFamily="34" charset="0"/>
            </a:endParaRPr>
          </a:p>
          <a:p>
            <a:pPr indent="450215"/>
            <a:r>
              <a:rPr lang="ru-RU" sz="1100" b="1" dirty="0">
                <a:solidFill>
                  <a:srgbClr val="000000"/>
                </a:solidFill>
                <a:effectLst/>
                <a:latin typeface="Times New Roman" panose="02020603050405020304" pitchFamily="18" charset="0"/>
                <a:ea typeface="Calibri" panose="020F0502020204030204" pitchFamily="34" charset="0"/>
              </a:rPr>
              <a:t>Через приостановку. Два аккредитива.</a:t>
            </a:r>
            <a:endParaRPr lang="ru-RU" sz="1100" dirty="0">
              <a:effectLst/>
              <a:latin typeface="Calibri" panose="020F0502020204030204" pitchFamily="34" charset="0"/>
              <a:ea typeface="Calibri" panose="020F0502020204030204" pitchFamily="34" charset="0"/>
            </a:endParaRPr>
          </a:p>
          <a:p>
            <a:pPr indent="450215"/>
            <a:r>
              <a:rPr lang="ru-RU" sz="1100" dirty="0">
                <a:effectLst/>
                <a:latin typeface="Times New Roman" panose="02020603050405020304" pitchFamily="18" charset="0"/>
                <a:ea typeface="Times New Roman" panose="02020603050405020304" pitchFamily="18" charset="0"/>
              </a:rPr>
              <a:t>- Подписывается ДКП и кредитный договор.</a:t>
            </a:r>
          </a:p>
          <a:p>
            <a:pPr indent="450215"/>
            <a:r>
              <a:rPr lang="ru-RU" sz="1100" dirty="0">
                <a:effectLst/>
                <a:latin typeface="Times New Roman" panose="02020603050405020304" pitchFamily="18" charset="0"/>
                <a:ea typeface="Times New Roman" panose="02020603050405020304" pitchFamily="18" charset="0"/>
              </a:rPr>
              <a:t>- Банк покупателя открывает два аккредитива. Один на сумму остатка долга продавца, второй на остаток. В первый аккредитив закладывается первоначальный взнос покупателя и /или кредитные средства.</a:t>
            </a:r>
          </a:p>
          <a:p>
            <a:pPr indent="450215"/>
            <a:r>
              <a:rPr lang="ru-RU" sz="1100" dirty="0">
                <a:effectLst/>
                <a:latin typeface="Times New Roman" panose="02020603050405020304" pitchFamily="18" charset="0"/>
                <a:ea typeface="Times New Roman" panose="02020603050405020304" pitchFamily="18" charset="0"/>
              </a:rPr>
              <a:t>- Подача документов на регистрацию перехода права собственности в Росреестр.</a:t>
            </a:r>
          </a:p>
          <a:p>
            <a:pPr indent="450215"/>
            <a:r>
              <a:rPr lang="ru-RU" sz="1100" dirty="0">
                <a:effectLst/>
                <a:latin typeface="Times New Roman" panose="02020603050405020304" pitchFamily="18" charset="0"/>
                <a:ea typeface="Times New Roman" panose="02020603050405020304" pitchFamily="18" charset="0"/>
              </a:rPr>
              <a:t>- Регистратор приостанавливает сделку, так как квартира в залоге и нет документов, что долг закрыт.</a:t>
            </a:r>
          </a:p>
          <a:p>
            <a:pPr indent="450215"/>
            <a:r>
              <a:rPr lang="ru-RU" sz="1100" dirty="0">
                <a:effectLst/>
                <a:latin typeface="Times New Roman" panose="02020603050405020304" pitchFamily="18" charset="0"/>
                <a:ea typeface="Times New Roman" panose="02020603050405020304" pitchFamily="18" charset="0"/>
              </a:rPr>
              <a:t>- Банк покупателя раскрывает первый аккредитив на основании описи документов, поданных в Росреестр, и перечисляет деньги на погашение ипотеки. </a:t>
            </a:r>
          </a:p>
          <a:p>
            <a:pPr indent="450215"/>
            <a:r>
              <a:rPr lang="ru-RU" sz="1100" dirty="0">
                <a:effectLst/>
                <a:latin typeface="Times New Roman" panose="02020603050405020304" pitchFamily="18" charset="0"/>
                <a:ea typeface="Times New Roman" panose="02020603050405020304" pitchFamily="18" charset="0"/>
              </a:rPr>
              <a:t>- Банк продавца выдает продавцу закладную с отметкой о погашении.</a:t>
            </a:r>
          </a:p>
          <a:p>
            <a:pPr indent="450215"/>
            <a:r>
              <a:rPr lang="ru-RU" sz="1100" dirty="0">
                <a:effectLst/>
                <a:latin typeface="Times New Roman" panose="02020603050405020304" pitchFamily="18" charset="0"/>
                <a:ea typeface="Times New Roman" panose="02020603050405020304" pitchFamily="18" charset="0"/>
              </a:rPr>
              <a:t>- Регистрируется переход права собственности и обременения в пользу банка покупателя. Продавец предоставляет закладную в Росреестр.</a:t>
            </a:r>
          </a:p>
          <a:p>
            <a:pPr indent="450215"/>
            <a:r>
              <a:rPr lang="ru-RU" sz="1100" dirty="0">
                <a:effectLst/>
                <a:latin typeface="Times New Roman" panose="02020603050405020304" pitchFamily="18" charset="0"/>
                <a:ea typeface="Times New Roman" panose="02020603050405020304" pitchFamily="18" charset="0"/>
              </a:rPr>
              <a:t>- Покупатель получает выписку из ЕГРН, где указано, что собственником квартиры является покупатель, а его банк — единственный залогодержатель. </a:t>
            </a:r>
          </a:p>
          <a:p>
            <a:pPr indent="450215"/>
            <a:r>
              <a:rPr lang="ru-RU" sz="1100" dirty="0">
                <a:effectLst/>
                <a:latin typeface="Times New Roman" panose="02020603050405020304" pitchFamily="18" charset="0"/>
                <a:ea typeface="Times New Roman" panose="02020603050405020304" pitchFamily="18" charset="0"/>
              </a:rPr>
              <a:t>- Выписку ЕГРН стороны подают в банк, чтобы раскрыть второй аккредитив.</a:t>
            </a:r>
          </a:p>
          <a:p>
            <a:pPr indent="450215"/>
            <a:r>
              <a:rPr lang="ru-RU" sz="1100" dirty="0">
                <a:effectLst/>
                <a:latin typeface="Times New Roman" panose="02020603050405020304" pitchFamily="18" charset="0"/>
                <a:ea typeface="Times New Roman" panose="02020603050405020304" pitchFamily="18" charset="0"/>
              </a:rPr>
              <a:t>Некоторые банки требуют, чтобы в сделке участвовал сотрудник банка, который подаст документы на регистрацию. Для этого в день сделки нотариус, который работает с банком, оформляет на него доверенность. Услуги регистрационного агента стоят до 10 000 р в зависимости от региона. Это нужно  для того, чтобы минимизировать риск того, что какая-то из сторон не завершит сделку до конца.</a:t>
            </a:r>
          </a:p>
        </p:txBody>
      </p:sp>
    </p:spTree>
    <p:extLst>
      <p:ext uri="{BB962C8B-B14F-4D97-AF65-F5344CB8AC3E}">
        <p14:creationId xmlns:p14="http://schemas.microsoft.com/office/powerpoint/2010/main" val="2335231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3" name="Рисунок 2">
            <a:extLst>
              <a:ext uri="{FF2B5EF4-FFF2-40B4-BE49-F238E27FC236}">
                <a16:creationId xmlns:a16="http://schemas.microsoft.com/office/drawing/2014/main" id="{26319E3D-5337-447C-9C4C-A35E14BA64A8}"/>
              </a:ext>
            </a:extLst>
          </p:cNvPr>
          <p:cNvPicPr>
            <a:picLocks noChangeAspect="1"/>
          </p:cNvPicPr>
          <p:nvPr/>
        </p:nvPicPr>
        <p:blipFill>
          <a:blip r:embed="rId3"/>
          <a:stretch>
            <a:fillRect/>
          </a:stretch>
        </p:blipFill>
        <p:spPr>
          <a:xfrm>
            <a:off x="571" y="321"/>
            <a:ext cx="9142857" cy="5142857"/>
          </a:xfrm>
          <a:prstGeom prst="rect">
            <a:avLst/>
          </a:prstGeom>
        </p:spPr>
      </p:pic>
      <p:sp>
        <p:nvSpPr>
          <p:cNvPr id="73" name="Google Shape;73;p15"/>
          <p:cNvSpPr txBox="1">
            <a:spLocks noGrp="1"/>
          </p:cNvSpPr>
          <p:nvPr>
            <p:ph type="title"/>
          </p:nvPr>
        </p:nvSpPr>
        <p:spPr>
          <a:xfrm>
            <a:off x="3035150" y="246925"/>
            <a:ext cx="5797200" cy="572700"/>
          </a:xfrm>
          <a:prstGeom prst="rect">
            <a:avLst/>
          </a:prstGeom>
        </p:spPr>
        <p:txBody>
          <a:bodyPr spcFirstLastPara="1" wrap="square" lIns="91425" tIns="91425" rIns="91425" bIns="91425" anchor="ctr" anchorCtr="0">
            <a:normAutofit/>
          </a:bodyPr>
          <a:lstStyle/>
          <a:p>
            <a:pPr marL="0" lvl="0" indent="0" algn="r" rtl="0">
              <a:lnSpc>
                <a:spcPct val="110000"/>
              </a:lnSpc>
              <a:spcBef>
                <a:spcPts val="0"/>
              </a:spcBef>
              <a:spcAft>
                <a:spcPts val="0"/>
              </a:spcAft>
              <a:buClr>
                <a:schemeClr val="dk1"/>
              </a:buClr>
              <a:buSzPct val="61874"/>
              <a:buFont typeface="Arial"/>
              <a:buNone/>
            </a:pPr>
            <a:r>
              <a:rPr lang="ru-RU" sz="1620" dirty="0">
                <a:solidFill>
                  <a:srgbClr val="434343"/>
                </a:solidFill>
                <a:latin typeface="Roboto Light"/>
                <a:ea typeface="Roboto Light"/>
                <a:cs typeface="Roboto Light"/>
                <a:sym typeface="Roboto Light"/>
              </a:rPr>
              <a:t>Варианты проведения сделки</a:t>
            </a:r>
            <a:endParaRPr sz="1620" dirty="0">
              <a:solidFill>
                <a:srgbClr val="434343"/>
              </a:solidFill>
              <a:latin typeface="Roboto Light"/>
              <a:ea typeface="Roboto Light"/>
              <a:cs typeface="Roboto Light"/>
              <a:sym typeface="Roboto Light"/>
            </a:endParaRPr>
          </a:p>
        </p:txBody>
      </p:sp>
      <p:sp>
        <p:nvSpPr>
          <p:cNvPr id="74" name="Google Shape;74;p15"/>
          <p:cNvSpPr txBox="1"/>
          <p:nvPr/>
        </p:nvSpPr>
        <p:spPr>
          <a:xfrm>
            <a:off x="616475" y="1062965"/>
            <a:ext cx="8114400" cy="2893069"/>
          </a:xfrm>
          <a:prstGeom prst="rect">
            <a:avLst/>
          </a:prstGeom>
          <a:noFill/>
          <a:ln>
            <a:noFill/>
          </a:ln>
        </p:spPr>
        <p:txBody>
          <a:bodyPr spcFirstLastPara="1" wrap="square" lIns="91425" tIns="91425" rIns="91425" bIns="91425" anchor="t" anchorCtr="0">
            <a:spAutoFit/>
          </a:bodyPr>
          <a:lstStyle/>
          <a:p>
            <a:pPr indent="450215"/>
            <a:r>
              <a:rPr lang="ru-RU" sz="1100" b="1" dirty="0">
                <a:effectLst/>
                <a:latin typeface="Times New Roman" panose="02020603050405020304" pitchFamily="18" charset="0"/>
                <a:ea typeface="Times New Roman" panose="02020603050405020304" pitchFamily="18" charset="0"/>
              </a:rPr>
              <a:t>Через один аккредитив</a:t>
            </a:r>
          </a:p>
          <a:p>
            <a:pPr indent="450215"/>
            <a:endParaRPr lang="ru-RU" sz="1100" dirty="0">
              <a:effectLst/>
              <a:latin typeface="Times New Roman" panose="02020603050405020304" pitchFamily="18" charset="0"/>
              <a:ea typeface="Times New Roman" panose="02020603050405020304" pitchFamily="18" charset="0"/>
            </a:endParaRPr>
          </a:p>
          <a:p>
            <a:pPr indent="450215"/>
            <a:r>
              <a:rPr lang="ru-RU" sz="1100" dirty="0">
                <a:effectLst/>
                <a:latin typeface="Times New Roman" panose="02020603050405020304" pitchFamily="18" charset="0"/>
                <a:ea typeface="Times New Roman" panose="02020603050405020304" pitchFamily="18" charset="0"/>
              </a:rPr>
              <a:t>Деньги на погашение задолженности продавца — первоначальный взнос покупателя и ипотечные средства при таком варианте сделки банк покупателя переведет </a:t>
            </a:r>
            <a:r>
              <a:rPr lang="ru-RU" sz="1100" i="1" dirty="0">
                <a:effectLst/>
                <a:latin typeface="Times New Roman" panose="02020603050405020304" pitchFamily="18" charset="0"/>
                <a:ea typeface="Times New Roman" panose="02020603050405020304" pitchFamily="18" charset="0"/>
              </a:rPr>
              <a:t>сразу же</a:t>
            </a:r>
            <a:r>
              <a:rPr lang="ru-RU" sz="1100" dirty="0">
                <a:effectLst/>
                <a:latin typeface="Times New Roman" panose="02020603050405020304" pitchFamily="18" charset="0"/>
                <a:ea typeface="Times New Roman" panose="02020603050405020304" pitchFamily="18" charset="0"/>
              </a:rPr>
              <a:t> в день сделки после того, как покупатель подпишет кредитный договор и обе стороны — договор купли-продажи.</a:t>
            </a:r>
          </a:p>
          <a:p>
            <a:pPr indent="450215"/>
            <a:r>
              <a:rPr lang="ru-RU" sz="1100" dirty="0">
                <a:effectLst/>
                <a:latin typeface="Times New Roman" panose="02020603050405020304" pitchFamily="18" charset="0"/>
                <a:ea typeface="Times New Roman" panose="02020603050405020304" pitchFamily="18" charset="0"/>
              </a:rPr>
              <a:t>Так работают большинство банков. На сделке оформляется поручительство продавца по ипотечному кредиту покупателя. Это дополнительная страховка для банка покупателя на время перезалога, чтобы после того, как продавец получит деньги на погашение ипотеки, он не передумал и не отказался от сделки.</a:t>
            </a:r>
          </a:p>
          <a:p>
            <a:pPr indent="450215"/>
            <a:r>
              <a:rPr lang="ru-RU" sz="1100" dirty="0">
                <a:effectLst/>
                <a:latin typeface="Times New Roman" panose="02020603050405020304" pitchFamily="18" charset="0"/>
                <a:ea typeface="Times New Roman" panose="02020603050405020304" pitchFamily="18" charset="0"/>
              </a:rPr>
              <a:t>Условия поручительства прописывают в кредитном договоре. Оно действует до тех пор, пока с квартиры не снимут обременение банка продавца и не наложат новое в пользу банка покупателя.</a:t>
            </a:r>
          </a:p>
          <a:p>
            <a:pPr indent="450215"/>
            <a:r>
              <a:rPr lang="ru-RU" sz="1100" dirty="0">
                <a:effectLst/>
                <a:latin typeface="Times New Roman" panose="02020603050405020304" pitchFamily="18" charset="0"/>
                <a:ea typeface="Times New Roman" panose="02020603050405020304" pitchFamily="18" charset="0"/>
              </a:rPr>
              <a:t>- Подписание КД и ДКП</a:t>
            </a:r>
          </a:p>
          <a:p>
            <a:pPr indent="450215"/>
            <a:r>
              <a:rPr lang="ru-RU" sz="1100" dirty="0">
                <a:effectLst/>
                <a:latin typeface="Times New Roman" panose="02020603050405020304" pitchFamily="18" charset="0"/>
                <a:ea typeface="Times New Roman" panose="02020603050405020304" pitchFamily="18" charset="0"/>
              </a:rPr>
              <a:t>- Банк покупателя переводит деньги за полное погашение ипотеки в банк продавца.</a:t>
            </a:r>
          </a:p>
          <a:p>
            <a:pPr indent="450215"/>
            <a:r>
              <a:rPr lang="ru-RU" sz="1100" dirty="0">
                <a:effectLst/>
                <a:latin typeface="Times New Roman" panose="02020603050405020304" pitchFamily="18" charset="0"/>
                <a:ea typeface="Times New Roman" panose="02020603050405020304" pitchFamily="18" charset="0"/>
              </a:rPr>
              <a:t>- Оставшаяся сумма блокируется на аккредитиве.</a:t>
            </a:r>
          </a:p>
          <a:p>
            <a:pPr indent="450215"/>
            <a:r>
              <a:rPr lang="ru-RU" sz="1100" dirty="0">
                <a:effectLst/>
                <a:latin typeface="Times New Roman" panose="02020603050405020304" pitchFamily="18" charset="0"/>
                <a:ea typeface="Times New Roman" panose="02020603050405020304" pitchFamily="18" charset="0"/>
              </a:rPr>
              <a:t>- Продавец пишет заявление на выдачу закладной, получает ее, снимает обременение.</a:t>
            </a:r>
          </a:p>
          <a:p>
            <a:pPr indent="450215"/>
            <a:r>
              <a:rPr lang="ru-RU" sz="1100" dirty="0">
                <a:effectLst/>
                <a:latin typeface="Times New Roman" panose="02020603050405020304" pitchFamily="18" charset="0"/>
                <a:ea typeface="Times New Roman" panose="02020603050405020304" pitchFamily="18" charset="0"/>
              </a:rPr>
              <a:t>- Стороны сдают документы на регистрацию перехода права собственности на покупателя и на смену залогодержателя.</a:t>
            </a:r>
          </a:p>
          <a:p>
            <a:pPr indent="450215"/>
            <a:r>
              <a:rPr lang="ru-RU" sz="1100" dirty="0">
                <a:effectLst/>
                <a:latin typeface="Times New Roman" panose="02020603050405020304" pitchFamily="18" charset="0"/>
                <a:ea typeface="Times New Roman" panose="02020603050405020304" pitchFamily="18" charset="0"/>
              </a:rPr>
              <a:t>- После получения новой выписки ЕГРН продавец может раскрыть аккредитив и получить свои деньги.</a:t>
            </a:r>
          </a:p>
        </p:txBody>
      </p:sp>
    </p:spTree>
    <p:extLst>
      <p:ext uri="{BB962C8B-B14F-4D97-AF65-F5344CB8AC3E}">
        <p14:creationId xmlns:p14="http://schemas.microsoft.com/office/powerpoint/2010/main" val="267327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3" name="Рисунок 2">
            <a:extLst>
              <a:ext uri="{FF2B5EF4-FFF2-40B4-BE49-F238E27FC236}">
                <a16:creationId xmlns:a16="http://schemas.microsoft.com/office/drawing/2014/main" id="{E400D835-D2FC-44CC-A060-99B1C7E56386}"/>
              </a:ext>
            </a:extLst>
          </p:cNvPr>
          <p:cNvPicPr>
            <a:picLocks noChangeAspect="1"/>
          </p:cNvPicPr>
          <p:nvPr/>
        </p:nvPicPr>
        <p:blipFill>
          <a:blip r:embed="rId3"/>
          <a:stretch>
            <a:fillRect/>
          </a:stretch>
        </p:blipFill>
        <p:spPr>
          <a:xfrm>
            <a:off x="571" y="321"/>
            <a:ext cx="9142857" cy="5142857"/>
          </a:xfrm>
          <a:prstGeom prst="rect">
            <a:avLst/>
          </a:prstGeom>
        </p:spPr>
      </p:pic>
      <p:sp>
        <p:nvSpPr>
          <p:cNvPr id="73" name="Google Shape;73;p15"/>
          <p:cNvSpPr txBox="1">
            <a:spLocks noGrp="1"/>
          </p:cNvSpPr>
          <p:nvPr>
            <p:ph type="title"/>
          </p:nvPr>
        </p:nvSpPr>
        <p:spPr>
          <a:xfrm>
            <a:off x="3035150" y="246925"/>
            <a:ext cx="5797200" cy="572700"/>
          </a:xfrm>
          <a:prstGeom prst="rect">
            <a:avLst/>
          </a:prstGeom>
        </p:spPr>
        <p:txBody>
          <a:bodyPr spcFirstLastPara="1" wrap="square" lIns="91425" tIns="91425" rIns="91425" bIns="91425" anchor="ctr" anchorCtr="0">
            <a:normAutofit/>
          </a:bodyPr>
          <a:lstStyle/>
          <a:p>
            <a:pPr marL="0" lvl="0" indent="0" algn="r" rtl="0">
              <a:lnSpc>
                <a:spcPct val="110000"/>
              </a:lnSpc>
              <a:spcBef>
                <a:spcPts val="0"/>
              </a:spcBef>
              <a:spcAft>
                <a:spcPts val="0"/>
              </a:spcAft>
              <a:buClr>
                <a:schemeClr val="dk1"/>
              </a:buClr>
              <a:buSzPct val="61874"/>
              <a:buFont typeface="Arial"/>
              <a:buNone/>
            </a:pPr>
            <a:r>
              <a:rPr lang="ru-RU" sz="1620" dirty="0">
                <a:solidFill>
                  <a:srgbClr val="434343"/>
                </a:solidFill>
                <a:latin typeface="Roboto Light"/>
                <a:ea typeface="Roboto Light"/>
                <a:cs typeface="Roboto Light"/>
                <a:sym typeface="Roboto Light"/>
              </a:rPr>
              <a:t>Варианты проведения сделки</a:t>
            </a:r>
            <a:endParaRPr sz="1620" dirty="0">
              <a:solidFill>
                <a:srgbClr val="434343"/>
              </a:solidFill>
              <a:latin typeface="Roboto Light"/>
              <a:ea typeface="Roboto Light"/>
              <a:cs typeface="Roboto Light"/>
              <a:sym typeface="Roboto Light"/>
            </a:endParaRPr>
          </a:p>
        </p:txBody>
      </p:sp>
      <p:sp>
        <p:nvSpPr>
          <p:cNvPr id="74" name="Google Shape;74;p15"/>
          <p:cNvSpPr txBox="1"/>
          <p:nvPr/>
        </p:nvSpPr>
        <p:spPr>
          <a:xfrm>
            <a:off x="616475" y="1062965"/>
            <a:ext cx="8114400" cy="2154406"/>
          </a:xfrm>
          <a:prstGeom prst="rect">
            <a:avLst/>
          </a:prstGeom>
          <a:noFill/>
          <a:ln>
            <a:noFill/>
          </a:ln>
        </p:spPr>
        <p:txBody>
          <a:bodyPr spcFirstLastPara="1" wrap="square" lIns="91425" tIns="91425" rIns="91425" bIns="91425" anchor="t" anchorCtr="0">
            <a:spAutoFit/>
          </a:bodyPr>
          <a:lstStyle/>
          <a:p>
            <a:pPr indent="450215"/>
            <a:r>
              <a:rPr lang="ru-RU" sz="1100" b="1" dirty="0">
                <a:effectLst/>
                <a:latin typeface="Times New Roman" panose="02020603050405020304" pitchFamily="18" charset="0"/>
                <a:ea typeface="Times New Roman" panose="02020603050405020304" pitchFamily="18" charset="0"/>
              </a:rPr>
              <a:t>Выкуп из-под залога через рефинансирование.</a:t>
            </a:r>
          </a:p>
          <a:p>
            <a:pPr indent="450215"/>
            <a:endParaRPr lang="ru-RU" sz="1100" dirty="0">
              <a:effectLst/>
              <a:latin typeface="Times New Roman" panose="02020603050405020304" pitchFamily="18" charset="0"/>
              <a:ea typeface="Times New Roman" panose="02020603050405020304" pitchFamily="18" charset="0"/>
            </a:endParaRPr>
          </a:p>
          <a:p>
            <a:pPr indent="450215"/>
            <a:r>
              <a:rPr lang="ru-RU" sz="1100" dirty="0">
                <a:effectLst/>
                <a:latin typeface="Times New Roman" panose="02020603050405020304" pitchFamily="18" charset="0"/>
                <a:ea typeface="Times New Roman" panose="02020603050405020304" pitchFamily="18" charset="0"/>
              </a:rPr>
              <a:t>- Получаем положительные решения и по продавцу и по покупателю.</a:t>
            </a:r>
          </a:p>
          <a:p>
            <a:pPr indent="450215"/>
            <a:r>
              <a:rPr lang="ru-RU" sz="1100" b="1" dirty="0">
                <a:effectLst/>
                <a:latin typeface="Times New Roman" panose="02020603050405020304" pitchFamily="18" charset="0"/>
                <a:ea typeface="Times New Roman" panose="02020603050405020304" pitchFamily="18" charset="0"/>
              </a:rPr>
              <a:t>- </a:t>
            </a:r>
            <a:r>
              <a:rPr lang="ru-RU" sz="1100" dirty="0">
                <a:effectLst/>
                <a:latin typeface="Times New Roman" panose="02020603050405020304" pitchFamily="18" charset="0"/>
                <a:ea typeface="Times New Roman" panose="02020603050405020304" pitchFamily="18" charset="0"/>
              </a:rPr>
              <a:t>Банк покупателя выдает два кредита, обычно в один день: первый — продавцу на сумму долга, эти деньги переводятся в банк продавца, а второй — покупателю на покупку квартиры.</a:t>
            </a:r>
          </a:p>
          <a:p>
            <a:pPr indent="450215"/>
            <a:r>
              <a:rPr lang="ru-RU" sz="1100" dirty="0">
                <a:effectLst/>
                <a:latin typeface="Times New Roman" panose="02020603050405020304" pitchFamily="18" charset="0"/>
                <a:ea typeface="Times New Roman" panose="02020603050405020304" pitchFamily="18" charset="0"/>
              </a:rPr>
              <a:t>- Банк продавца выдает справку и закладную с отметкой, что кредит закрыт.</a:t>
            </a:r>
          </a:p>
          <a:p>
            <a:pPr indent="450215"/>
            <a:r>
              <a:rPr lang="ru-RU" sz="1100" dirty="0">
                <a:effectLst/>
                <a:latin typeface="Times New Roman" panose="02020603050405020304" pitchFamily="18" charset="0"/>
                <a:ea typeface="Times New Roman" panose="02020603050405020304" pitchFamily="18" charset="0"/>
              </a:rPr>
              <a:t>- Продавец подает документы в Росреестр, чтобы снять залог. </a:t>
            </a:r>
          </a:p>
          <a:p>
            <a:pPr indent="450215"/>
            <a:r>
              <a:rPr lang="ru-RU" sz="1100" dirty="0">
                <a:effectLst/>
                <a:latin typeface="Times New Roman" panose="02020603050405020304" pitchFamily="18" charset="0"/>
                <a:ea typeface="Times New Roman" panose="02020603050405020304" pitchFamily="18" charset="0"/>
              </a:rPr>
              <a:t>- Стороны регистрируют сделку купли-продажи.</a:t>
            </a:r>
          </a:p>
          <a:p>
            <a:pPr indent="450215"/>
            <a:r>
              <a:rPr lang="ru-RU" sz="1100" dirty="0">
                <a:effectLst/>
                <a:latin typeface="Times New Roman" panose="02020603050405020304" pitchFamily="18" charset="0"/>
                <a:ea typeface="Times New Roman" panose="02020603050405020304" pitchFamily="18" charset="0"/>
              </a:rPr>
              <a:t>В день сделки банк выдает покупателю кредит, вместе с первоначальным взносом он перечисляется на аккредитив. Чтобы раскрыть аккредитив, покупатель предъявляет выписку из ЕГРН с зарегистрированным правом собственности и обременением в пользу банка покупателя. Получив деньги, продавец досрочно гасит кредит, который ему выдали на сделке</a:t>
            </a:r>
            <a:r>
              <a:rPr lang="ru-RU" sz="1800"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430524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3" name="Рисунок 2">
            <a:extLst>
              <a:ext uri="{FF2B5EF4-FFF2-40B4-BE49-F238E27FC236}">
                <a16:creationId xmlns:a16="http://schemas.microsoft.com/office/drawing/2014/main" id="{EF775B23-D519-41B3-8493-1B85842C634B}"/>
              </a:ext>
            </a:extLst>
          </p:cNvPr>
          <p:cNvPicPr>
            <a:picLocks noChangeAspect="1"/>
          </p:cNvPicPr>
          <p:nvPr/>
        </p:nvPicPr>
        <p:blipFill>
          <a:blip r:embed="rId3"/>
          <a:stretch>
            <a:fillRect/>
          </a:stretch>
        </p:blipFill>
        <p:spPr>
          <a:xfrm>
            <a:off x="571" y="321"/>
            <a:ext cx="9142857" cy="5142857"/>
          </a:xfrm>
          <a:prstGeom prst="rect">
            <a:avLst/>
          </a:prstGeom>
        </p:spPr>
      </p:pic>
      <p:sp>
        <p:nvSpPr>
          <p:cNvPr id="73" name="Google Shape;73;p15"/>
          <p:cNvSpPr txBox="1">
            <a:spLocks noGrp="1"/>
          </p:cNvSpPr>
          <p:nvPr>
            <p:ph type="title"/>
          </p:nvPr>
        </p:nvSpPr>
        <p:spPr>
          <a:xfrm>
            <a:off x="3035150" y="246925"/>
            <a:ext cx="5797200" cy="572700"/>
          </a:xfrm>
          <a:prstGeom prst="rect">
            <a:avLst/>
          </a:prstGeom>
        </p:spPr>
        <p:txBody>
          <a:bodyPr spcFirstLastPara="1" wrap="square" lIns="91425" tIns="91425" rIns="91425" bIns="91425" anchor="ctr" anchorCtr="0">
            <a:normAutofit/>
          </a:bodyPr>
          <a:lstStyle/>
          <a:p>
            <a:pPr marL="0" lvl="0" indent="0" algn="r" rtl="0">
              <a:lnSpc>
                <a:spcPct val="110000"/>
              </a:lnSpc>
              <a:spcBef>
                <a:spcPts val="0"/>
              </a:spcBef>
              <a:spcAft>
                <a:spcPts val="0"/>
              </a:spcAft>
              <a:buClr>
                <a:schemeClr val="dk1"/>
              </a:buClr>
              <a:buSzPct val="61874"/>
              <a:buFont typeface="Arial"/>
              <a:buNone/>
            </a:pPr>
            <a:r>
              <a:rPr lang="ru-RU" sz="1620" dirty="0">
                <a:solidFill>
                  <a:srgbClr val="434343"/>
                </a:solidFill>
                <a:latin typeface="Roboto Light"/>
                <a:ea typeface="Roboto Light"/>
                <a:cs typeface="Roboto Light"/>
                <a:sym typeface="Roboto Light"/>
              </a:rPr>
              <a:t>Нюансы по сделке</a:t>
            </a:r>
            <a:endParaRPr sz="1620" dirty="0">
              <a:solidFill>
                <a:srgbClr val="434343"/>
              </a:solidFill>
              <a:latin typeface="Roboto Light"/>
              <a:ea typeface="Roboto Light"/>
              <a:cs typeface="Roboto Light"/>
              <a:sym typeface="Roboto Light"/>
            </a:endParaRPr>
          </a:p>
        </p:txBody>
      </p:sp>
      <p:sp>
        <p:nvSpPr>
          <p:cNvPr id="74" name="Google Shape;74;p15"/>
          <p:cNvSpPr txBox="1"/>
          <p:nvPr/>
        </p:nvSpPr>
        <p:spPr>
          <a:xfrm>
            <a:off x="616475" y="1062965"/>
            <a:ext cx="8114400" cy="3231624"/>
          </a:xfrm>
          <a:prstGeom prst="rect">
            <a:avLst/>
          </a:prstGeom>
          <a:noFill/>
          <a:ln>
            <a:noFill/>
          </a:ln>
        </p:spPr>
        <p:txBody>
          <a:bodyPr spcFirstLastPara="1" wrap="square" lIns="91425" tIns="91425" rIns="91425" bIns="91425" anchor="t" anchorCtr="0">
            <a:spAutoFit/>
          </a:bodyPr>
          <a:lstStyle/>
          <a:p>
            <a:pPr indent="450215"/>
            <a:r>
              <a:rPr lang="ru-RU" sz="1100" b="1" i="1" dirty="0">
                <a:effectLst/>
                <a:latin typeface="Times New Roman" panose="02020603050405020304" pitchFamily="18" charset="0"/>
                <a:ea typeface="Times New Roman" panose="02020603050405020304" pitchFamily="18" charset="0"/>
              </a:rPr>
              <a:t>При работе с «Выкупом из-под залога нужно учитывать, что не все возможности, доступные при стандартных сделках, доступны и здесь.</a:t>
            </a:r>
            <a:r>
              <a:rPr lang="ru-RU" sz="1100" dirty="0">
                <a:effectLst/>
                <a:latin typeface="Times New Roman" panose="02020603050405020304" pitchFamily="18" charset="0"/>
                <a:ea typeface="Times New Roman" panose="02020603050405020304" pitchFamily="18" charset="0"/>
              </a:rPr>
              <a:t> </a:t>
            </a:r>
          </a:p>
          <a:p>
            <a:pPr indent="450215"/>
            <a:r>
              <a:rPr lang="ru-RU" sz="1100" dirty="0">
                <a:effectLst/>
                <a:latin typeface="Times New Roman" panose="02020603050405020304" pitchFamily="18" charset="0"/>
                <a:ea typeface="Times New Roman" panose="02020603050405020304" pitchFamily="18" charset="0"/>
              </a:rPr>
              <a:t>Ряд нюансов требуют дополнительного уточнения.</a:t>
            </a:r>
          </a:p>
          <a:p>
            <a:pPr indent="450215"/>
            <a:r>
              <a:rPr lang="ru-RU" sz="1100" dirty="0">
                <a:effectLst/>
                <a:latin typeface="Times New Roman" panose="02020603050405020304" pitchFamily="18" charset="0"/>
                <a:ea typeface="Times New Roman" panose="02020603050405020304" pitchFamily="18" charset="0"/>
              </a:rPr>
              <a:t>Например, банк может не согласовать:</a:t>
            </a:r>
          </a:p>
          <a:p>
            <a:pPr indent="450215"/>
            <a:r>
              <a:rPr lang="ru-RU" sz="1100" dirty="0">
                <a:effectLst/>
                <a:latin typeface="Times New Roman" panose="02020603050405020304" pitchFamily="18" charset="0"/>
                <a:ea typeface="Times New Roman" panose="02020603050405020304" pitchFamily="18" charset="0"/>
              </a:rPr>
              <a:t>- объект с использованным маткапиталом и другими субсидиями. Также может зависеть от того, выделены ли доли детям или нет;</a:t>
            </a:r>
          </a:p>
          <a:p>
            <a:pPr indent="450215"/>
            <a:r>
              <a:rPr lang="ru-RU" sz="1100" dirty="0">
                <a:effectLst/>
                <a:latin typeface="Times New Roman" panose="02020603050405020304" pitchFamily="18" charset="0"/>
                <a:ea typeface="Times New Roman" panose="02020603050405020304" pitchFamily="18" charset="0"/>
              </a:rPr>
              <a:t>- ДДУ;</a:t>
            </a:r>
          </a:p>
          <a:p>
            <a:pPr indent="450215"/>
            <a:r>
              <a:rPr lang="ru-RU" sz="1100" dirty="0">
                <a:effectLst/>
                <a:latin typeface="Times New Roman" panose="02020603050405020304" pitchFamily="18" charset="0"/>
                <a:ea typeface="Times New Roman" panose="02020603050405020304" pitchFamily="18" charset="0"/>
              </a:rPr>
              <a:t>- апартаменты</a:t>
            </a:r>
          </a:p>
          <a:p>
            <a:pPr indent="450215"/>
            <a:r>
              <a:rPr lang="ru-RU" sz="1100" dirty="0">
                <a:effectLst/>
                <a:latin typeface="Times New Roman" panose="02020603050405020304" pitchFamily="18" charset="0"/>
                <a:ea typeface="Times New Roman" panose="02020603050405020304" pitchFamily="18" charset="0"/>
              </a:rPr>
              <a:t>- продавцов, у которых плохая кредитная история и текущие просрочки;</a:t>
            </a:r>
          </a:p>
          <a:p>
            <a:pPr indent="450215"/>
            <a:r>
              <a:rPr lang="ru-RU" sz="1100" dirty="0">
                <a:effectLst/>
                <a:latin typeface="Times New Roman" panose="02020603050405020304" pitchFamily="18" charset="0"/>
                <a:ea typeface="Times New Roman" panose="02020603050405020304" pitchFamily="18" charset="0"/>
              </a:rPr>
              <a:t>- кредитные каникулы продавца или реструктуризацию долгов</a:t>
            </a:r>
          </a:p>
          <a:p>
            <a:pPr indent="450215"/>
            <a:r>
              <a:rPr lang="ru-RU" sz="1100" dirty="0">
                <a:effectLst/>
                <a:latin typeface="Times New Roman" panose="02020603050405020304" pitchFamily="18" charset="0"/>
                <a:ea typeface="Times New Roman" panose="02020603050405020304" pitchFamily="18" charset="0"/>
              </a:rPr>
              <a:t>- занижение в ДКП</a:t>
            </a:r>
          </a:p>
          <a:p>
            <a:pPr indent="450215"/>
            <a:r>
              <a:rPr lang="ru-RU" sz="1100" dirty="0">
                <a:effectLst/>
                <a:latin typeface="Times New Roman" panose="02020603050405020304" pitchFamily="18" charset="0"/>
                <a:ea typeface="Times New Roman" panose="02020603050405020304" pitchFamily="18" charset="0"/>
              </a:rPr>
              <a:t>- родственные сделки (для Дом. РФ нужна альтернативная сделка, </a:t>
            </a:r>
            <a:r>
              <a:rPr lang="ru-RU" sz="1100" dirty="0" err="1">
                <a:effectLst/>
                <a:latin typeface="Times New Roman" panose="02020603050405020304" pitchFamily="18" charset="0"/>
                <a:ea typeface="Times New Roman" panose="02020603050405020304" pitchFamily="18" charset="0"/>
              </a:rPr>
              <a:t>Абсолютбанк</a:t>
            </a:r>
            <a:r>
              <a:rPr lang="ru-RU" sz="1100" dirty="0">
                <a:effectLst/>
                <a:latin typeface="Times New Roman" panose="02020603050405020304" pitchFamily="18" charset="0"/>
                <a:ea typeface="Times New Roman" panose="02020603050405020304" pitchFamily="18" charset="0"/>
              </a:rPr>
              <a:t> строго следит и запрашивает в случае сомнений свидетельство о рождении продавца и покупателя и др. документы, ВТБ проходит через рефинансирование)</a:t>
            </a:r>
          </a:p>
          <a:p>
            <a:pPr indent="450215"/>
            <a:r>
              <a:rPr lang="ru-RU" sz="1100" dirty="0">
                <a:effectLst/>
                <a:latin typeface="Times New Roman" panose="02020603050405020304" pitchFamily="18" charset="0"/>
                <a:ea typeface="Times New Roman" panose="02020603050405020304" pitchFamily="18" charset="0"/>
              </a:rPr>
              <a:t>- квартиру с незарегистрированными перепланировками, переносом мокрых точек и т.д. </a:t>
            </a:r>
          </a:p>
          <a:p>
            <a:pPr indent="450215"/>
            <a:r>
              <a:rPr lang="ru-RU" sz="1100" dirty="0">
                <a:effectLst/>
                <a:latin typeface="Times New Roman" panose="02020603050405020304" pitchFamily="18" charset="0"/>
                <a:ea typeface="Times New Roman" panose="02020603050405020304" pitchFamily="18" charset="0"/>
              </a:rPr>
              <a:t>- мало банков, в которых возможно провести сделку без реального первоначального взноса покупателя</a:t>
            </a:r>
          </a:p>
          <a:p>
            <a:pPr indent="450215"/>
            <a:r>
              <a:rPr lang="ru-RU" sz="1100" dirty="0">
                <a:effectLst/>
                <a:latin typeface="Times New Roman" panose="02020603050405020304" pitchFamily="18" charset="0"/>
                <a:ea typeface="Times New Roman" panose="02020603050405020304" pitchFamily="18" charset="0"/>
              </a:rPr>
              <a:t> </a:t>
            </a:r>
          </a:p>
          <a:p>
            <a:pPr indent="450215"/>
            <a:r>
              <a:rPr lang="ru-RU" sz="1100" dirty="0">
                <a:effectLst/>
                <a:latin typeface="Times New Roman" panose="02020603050405020304" pitchFamily="18" charset="0"/>
                <a:ea typeface="Times New Roman" panose="02020603050405020304" pitchFamily="18" charset="0"/>
              </a:rPr>
              <a:t>Поэтому нам при покупке залоговой квартиры лучше заранее уточнить все детали по ипотеке продавца и перечень ограничений по залоговой квартире в банке покупателя.</a:t>
            </a:r>
          </a:p>
        </p:txBody>
      </p:sp>
    </p:spTree>
    <p:extLst>
      <p:ext uri="{BB962C8B-B14F-4D97-AF65-F5344CB8AC3E}">
        <p14:creationId xmlns:p14="http://schemas.microsoft.com/office/powerpoint/2010/main" val="4126325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3" name="Рисунок 2">
            <a:extLst>
              <a:ext uri="{FF2B5EF4-FFF2-40B4-BE49-F238E27FC236}">
                <a16:creationId xmlns:a16="http://schemas.microsoft.com/office/drawing/2014/main" id="{BD52C45D-E98D-49E7-A76F-B2828F3B8D94}"/>
              </a:ext>
            </a:extLst>
          </p:cNvPr>
          <p:cNvPicPr>
            <a:picLocks noChangeAspect="1"/>
          </p:cNvPicPr>
          <p:nvPr/>
        </p:nvPicPr>
        <p:blipFill>
          <a:blip r:embed="rId3"/>
          <a:stretch>
            <a:fillRect/>
          </a:stretch>
        </p:blipFill>
        <p:spPr>
          <a:xfrm>
            <a:off x="571" y="321"/>
            <a:ext cx="9142857" cy="5142857"/>
          </a:xfrm>
          <a:prstGeom prst="rect">
            <a:avLst/>
          </a:prstGeom>
        </p:spPr>
      </p:pic>
      <p:sp>
        <p:nvSpPr>
          <p:cNvPr id="73" name="Google Shape;73;p15"/>
          <p:cNvSpPr txBox="1">
            <a:spLocks noGrp="1"/>
          </p:cNvSpPr>
          <p:nvPr>
            <p:ph type="title"/>
          </p:nvPr>
        </p:nvSpPr>
        <p:spPr>
          <a:xfrm>
            <a:off x="3035150" y="246925"/>
            <a:ext cx="5797200" cy="572700"/>
          </a:xfrm>
          <a:prstGeom prst="rect">
            <a:avLst/>
          </a:prstGeom>
        </p:spPr>
        <p:txBody>
          <a:bodyPr spcFirstLastPara="1" wrap="square" lIns="91425" tIns="91425" rIns="91425" bIns="91425" anchor="ctr" anchorCtr="0">
            <a:normAutofit/>
          </a:bodyPr>
          <a:lstStyle/>
          <a:p>
            <a:pPr marL="0" lvl="0" indent="0" algn="r" rtl="0">
              <a:lnSpc>
                <a:spcPct val="110000"/>
              </a:lnSpc>
              <a:spcBef>
                <a:spcPts val="0"/>
              </a:spcBef>
              <a:spcAft>
                <a:spcPts val="0"/>
              </a:spcAft>
              <a:buClr>
                <a:schemeClr val="dk1"/>
              </a:buClr>
              <a:buSzPct val="61874"/>
              <a:buFont typeface="Arial"/>
              <a:buNone/>
            </a:pPr>
            <a:r>
              <a:rPr lang="ru-RU" sz="1620" dirty="0">
                <a:solidFill>
                  <a:srgbClr val="434343"/>
                </a:solidFill>
                <a:latin typeface="Roboto Light"/>
                <a:ea typeface="Roboto Light"/>
                <a:cs typeface="Roboto Light"/>
                <a:sym typeface="Roboto Light"/>
              </a:rPr>
              <a:t>Материнский капитал продавца</a:t>
            </a:r>
            <a:endParaRPr sz="1620" dirty="0">
              <a:solidFill>
                <a:srgbClr val="434343"/>
              </a:solidFill>
              <a:latin typeface="Roboto Light"/>
              <a:ea typeface="Roboto Light"/>
              <a:cs typeface="Roboto Light"/>
              <a:sym typeface="Roboto Light"/>
            </a:endParaRPr>
          </a:p>
        </p:txBody>
      </p:sp>
      <p:sp>
        <p:nvSpPr>
          <p:cNvPr id="74" name="Google Shape;74;p15"/>
          <p:cNvSpPr txBox="1"/>
          <p:nvPr/>
        </p:nvSpPr>
        <p:spPr>
          <a:xfrm>
            <a:off x="616475" y="1062965"/>
            <a:ext cx="8114400" cy="3139291"/>
          </a:xfrm>
          <a:prstGeom prst="rect">
            <a:avLst/>
          </a:prstGeom>
          <a:noFill/>
          <a:ln>
            <a:noFill/>
          </a:ln>
        </p:spPr>
        <p:txBody>
          <a:bodyPr spcFirstLastPara="1" wrap="square" lIns="91425" tIns="91425" rIns="91425" bIns="91425" anchor="t" anchorCtr="0">
            <a:spAutoFit/>
          </a:bodyPr>
          <a:lstStyle/>
          <a:p>
            <a:pPr indent="450215"/>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МАТЕРИНСКИЙ КАПИТАЛ ПРОДАВЦА</a:t>
            </a:r>
          </a:p>
          <a:p>
            <a:pPr indent="450215"/>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Доли детям уже выделены</a:t>
            </a:r>
          </a:p>
          <a:p>
            <a:pPr indent="450215"/>
            <a:r>
              <a:rPr lang="ru-RU" sz="1200" dirty="0">
                <a:effectLst/>
                <a:latin typeface="Times New Roman" panose="02020603050405020304" pitchFamily="18" charset="0"/>
                <a:ea typeface="Calibri" panose="020F0502020204030204" pitchFamily="34" charset="0"/>
                <a:cs typeface="Times New Roman" panose="02020603050405020304" pitchFamily="18" charset="0"/>
              </a:rPr>
              <a:t>- Доли детям еще не выделены.</a:t>
            </a:r>
          </a:p>
          <a:p>
            <a:pPr indent="450215"/>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При продаже квартиры с материнским капиталом, продавец обязан выполнить некоторые условия. Если он их не соблюдает, у покупателя возникает риск потери права собственности. Поэтому наша задача проконтролировать правильность действий продавца, особенно если мы работаем со стороны покупателя.</a:t>
            </a:r>
          </a:p>
          <a:p>
            <a:pPr indent="450215"/>
            <a:endParaRPr lang="ru-RU"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r>
              <a:rPr lang="ru-RU"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Проверить, использовался ли материнский капитал при покупке ипотечной квартиры можно, запросив нижеперечисленные документы:</a:t>
            </a:r>
          </a:p>
          <a:p>
            <a:pPr indent="450215"/>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r>
              <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Выписка с госуслуг или из СФР о том, что материнский капитал не назначался и не выплачивался</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r>
              <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Справка о том, на покупку какой именно недвижимости был направлен материнский капитал</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r>
              <a:rPr lang="ru-RU"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График платежей от банка-кредитора продавца, либо справка из банка, что не было гашения средствами материнского капитала. Если кредит уже рефинансировался, то и справки от предыдущих банков-кредиторов.</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endParaRPr lang="ru-RU" sz="1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88157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3" name="Рисунок 2">
            <a:extLst>
              <a:ext uri="{FF2B5EF4-FFF2-40B4-BE49-F238E27FC236}">
                <a16:creationId xmlns:a16="http://schemas.microsoft.com/office/drawing/2014/main" id="{B591E1F2-C0B1-4C76-A3FB-1B209ED18540}"/>
              </a:ext>
            </a:extLst>
          </p:cNvPr>
          <p:cNvPicPr>
            <a:picLocks noChangeAspect="1"/>
          </p:cNvPicPr>
          <p:nvPr/>
        </p:nvPicPr>
        <p:blipFill>
          <a:blip r:embed="rId3"/>
          <a:stretch>
            <a:fillRect/>
          </a:stretch>
        </p:blipFill>
        <p:spPr>
          <a:xfrm>
            <a:off x="571" y="321"/>
            <a:ext cx="9142857" cy="5142857"/>
          </a:xfrm>
          <a:prstGeom prst="rect">
            <a:avLst/>
          </a:prstGeom>
        </p:spPr>
      </p:pic>
      <p:sp>
        <p:nvSpPr>
          <p:cNvPr id="66" name="Google Shape;66;p14"/>
          <p:cNvSpPr txBox="1"/>
          <p:nvPr/>
        </p:nvSpPr>
        <p:spPr>
          <a:xfrm>
            <a:off x="622556" y="817426"/>
            <a:ext cx="8058900" cy="4424258"/>
          </a:xfrm>
          <a:prstGeom prst="rect">
            <a:avLst/>
          </a:prstGeom>
          <a:noFill/>
          <a:ln>
            <a:noFill/>
          </a:ln>
        </p:spPr>
        <p:txBody>
          <a:bodyPr spcFirstLastPara="1" wrap="square" lIns="91425" tIns="91425" rIns="91425" bIns="91425" anchor="t" anchorCtr="0">
            <a:spAutoFit/>
          </a:bodyPr>
          <a:lstStyle/>
          <a:p>
            <a:pPr lvl="0" indent="-342900">
              <a:buSzPts val="1000"/>
              <a:buFont typeface="Symbol" panose="05050102010706020507" pitchFamily="18" charset="2"/>
              <a:buChar char=""/>
              <a:tabLst>
                <a:tab pos="457200" algn="l"/>
              </a:tabLst>
            </a:pPr>
            <a:r>
              <a:rPr lang="ru-RU" sz="800" dirty="0">
                <a:effectLst/>
                <a:latin typeface="Times New Roman" panose="02020603050405020304" pitchFamily="18" charset="0"/>
                <a:ea typeface="Calibri" panose="020F0502020204030204" pitchFamily="34" charset="0"/>
              </a:rPr>
              <a:t>Федеральный закон от 16 июля 1998 г. № 102-ФЗ </a:t>
            </a:r>
            <a:r>
              <a:rPr lang="ru-RU" sz="800" u="sng" dirty="0">
                <a:solidFill>
                  <a:srgbClr val="0563C1"/>
                </a:solidFill>
                <a:effectLst/>
                <a:latin typeface="Times New Roman" panose="02020603050405020304" pitchFamily="18" charset="0"/>
                <a:ea typeface="Calibri" panose="020F0502020204030204" pitchFamily="34" charset="0"/>
                <a:hlinkClick r:id="rId4"/>
              </a:rPr>
              <a:t>«Об ипотеке (залоге недвижимости)»</a:t>
            </a:r>
            <a:r>
              <a:rPr lang="ru-RU" sz="800" dirty="0">
                <a:effectLst/>
                <a:latin typeface="Times New Roman" panose="02020603050405020304" pitchFamily="18" charset="0"/>
                <a:ea typeface="Calibri" panose="020F0502020204030204" pitchFamily="34" charset="0"/>
              </a:rPr>
              <a:t> – он содержит общие правила заключения ипотечного договора, права и обязанности сторон в сделке, обязанность по государственной регистрации ипотеки, механизм реализации залогового имущества и т.д.</a:t>
            </a:r>
            <a:endParaRPr lang="ru-RU" sz="800" dirty="0">
              <a:effectLst/>
              <a:latin typeface="Calibri" panose="020F0502020204030204" pitchFamily="34" charset="0"/>
              <a:ea typeface="Calibri" panose="020F0502020204030204" pitchFamily="34" charset="0"/>
            </a:endParaRPr>
          </a:p>
          <a:p>
            <a:pPr lvl="0" indent="-342900">
              <a:buSzPts val="1000"/>
              <a:buFont typeface="Symbol" panose="05050102010706020507" pitchFamily="18" charset="2"/>
              <a:buChar char=""/>
              <a:tabLst>
                <a:tab pos="457200" algn="l"/>
              </a:tabLst>
            </a:pPr>
            <a:r>
              <a:rPr lang="ru-RU" sz="800" dirty="0">
                <a:effectLst/>
                <a:latin typeface="Times New Roman" panose="02020603050405020304" pitchFamily="18" charset="0"/>
                <a:ea typeface="Calibri" panose="020F0502020204030204" pitchFamily="34" charset="0"/>
              </a:rPr>
              <a:t>Федеральный закон № 188-ФЗ от 29 декабря 2004 </a:t>
            </a:r>
            <a:r>
              <a:rPr lang="ru-RU" sz="800" u="sng" dirty="0">
                <a:solidFill>
                  <a:srgbClr val="0563C1"/>
                </a:solidFill>
                <a:effectLst/>
                <a:latin typeface="Times New Roman" panose="02020603050405020304" pitchFamily="18" charset="0"/>
                <a:ea typeface="Calibri" panose="020F0502020204030204" pitchFamily="34" charset="0"/>
                <a:hlinkClick r:id="rId5"/>
              </a:rPr>
              <a:t>«Жилищный кодекс Российской Федерации»</a:t>
            </a:r>
            <a:r>
              <a:rPr lang="ru-RU" sz="800" dirty="0">
                <a:effectLst/>
                <a:latin typeface="Times New Roman" panose="02020603050405020304" pitchFamily="18" charset="0"/>
                <a:ea typeface="Calibri" panose="020F0502020204030204" pitchFamily="34" charset="0"/>
              </a:rPr>
              <a:t> – говорит о деталях использования жилого помещения и его управления.</a:t>
            </a:r>
            <a:endParaRPr lang="ru-RU" sz="800" dirty="0">
              <a:effectLst/>
              <a:latin typeface="Calibri" panose="020F0502020204030204" pitchFamily="34" charset="0"/>
              <a:ea typeface="Calibri" panose="020F0502020204030204" pitchFamily="34" charset="0"/>
            </a:endParaRPr>
          </a:p>
          <a:p>
            <a:pPr lvl="0" indent="-342900">
              <a:buSzPts val="1000"/>
              <a:buFont typeface="Symbol" panose="05050102010706020507" pitchFamily="18" charset="2"/>
              <a:buChar char=""/>
              <a:tabLst>
                <a:tab pos="457200" algn="l"/>
              </a:tabLst>
            </a:pPr>
            <a:r>
              <a:rPr lang="ru-RU" sz="800" dirty="0">
                <a:effectLst/>
                <a:latin typeface="Times New Roman" panose="02020603050405020304" pitchFamily="18" charset="0"/>
                <a:ea typeface="Calibri" panose="020F0502020204030204" pitchFamily="34" charset="0"/>
              </a:rPr>
              <a:t>Федеральный закон от 21 июля 1997 г. № 122-ФЗ </a:t>
            </a:r>
            <a:r>
              <a:rPr lang="ru-RU" sz="800" u="sng" dirty="0">
                <a:solidFill>
                  <a:srgbClr val="0563C1"/>
                </a:solidFill>
                <a:effectLst/>
                <a:latin typeface="Times New Roman" panose="02020603050405020304" pitchFamily="18" charset="0"/>
                <a:ea typeface="Calibri" panose="020F0502020204030204" pitchFamily="34" charset="0"/>
                <a:hlinkClick r:id="rId6"/>
              </a:rPr>
              <a:t>«О государственной регистрации прав на недвижимое имущество и сделок с ним»</a:t>
            </a:r>
            <a:r>
              <a:rPr lang="ru-RU" sz="800" dirty="0">
                <a:effectLst/>
                <a:latin typeface="Times New Roman" panose="02020603050405020304" pitchFamily="18" charset="0"/>
                <a:ea typeface="Calibri" panose="020F0502020204030204" pitchFamily="34" charset="0"/>
              </a:rPr>
              <a:t> – содержит нормы об обязательной фиксации ипотечной сделки в государственных органах регистрации имущества.</a:t>
            </a:r>
            <a:endParaRPr lang="ru-RU" sz="800" dirty="0">
              <a:effectLst/>
              <a:latin typeface="Calibri" panose="020F0502020204030204" pitchFamily="34" charset="0"/>
              <a:ea typeface="Calibri" panose="020F0502020204030204" pitchFamily="34" charset="0"/>
            </a:endParaRPr>
          </a:p>
          <a:p>
            <a:pPr lvl="0" indent="-342900">
              <a:buSzPts val="1000"/>
              <a:buFont typeface="Symbol" panose="05050102010706020507" pitchFamily="18" charset="2"/>
              <a:buChar char=""/>
              <a:tabLst>
                <a:tab pos="457200" algn="l"/>
              </a:tabLst>
            </a:pPr>
            <a:r>
              <a:rPr lang="ru-RU" sz="800" dirty="0">
                <a:effectLst/>
                <a:latin typeface="Times New Roman" panose="02020603050405020304" pitchFamily="18" charset="0"/>
                <a:ea typeface="Calibri" panose="020F0502020204030204" pitchFamily="34" charset="0"/>
              </a:rPr>
              <a:t>Федеральный закон от 30 ноября 1994 г. № 51-ФЗ </a:t>
            </a:r>
            <a:r>
              <a:rPr lang="ru-RU" sz="800" u="sng" dirty="0">
                <a:solidFill>
                  <a:srgbClr val="0563C1"/>
                </a:solidFill>
                <a:effectLst/>
                <a:latin typeface="Times New Roman" panose="02020603050405020304" pitchFamily="18" charset="0"/>
                <a:ea typeface="Calibri" panose="020F0502020204030204" pitchFamily="34" charset="0"/>
                <a:hlinkClick r:id="rId7"/>
              </a:rPr>
              <a:t>«Гражданский кодекс Российской Федерации (часть первая)»</a:t>
            </a:r>
            <a:r>
              <a:rPr lang="ru-RU" sz="800" dirty="0">
                <a:effectLst/>
                <a:latin typeface="Times New Roman" panose="02020603050405020304" pitchFamily="18" charset="0"/>
                <a:ea typeface="Calibri" panose="020F0502020204030204" pitchFamily="34" charset="0"/>
              </a:rPr>
              <a:t> – закрепляет право собственности на недвижимое имущество, регулирует сроки исковой давности по оспариванию сделок с ипотечными кредитами, содержит понятия неустойки, залога, поручительства, банковской гарантии, долга, регламентирует ответственность за нарушение кредитного договора и т.д.</a:t>
            </a:r>
            <a:endParaRPr lang="ru-RU" sz="800" dirty="0">
              <a:effectLst/>
              <a:latin typeface="Calibri" panose="020F0502020204030204" pitchFamily="34" charset="0"/>
              <a:ea typeface="Calibri" panose="020F0502020204030204" pitchFamily="34" charset="0"/>
            </a:endParaRPr>
          </a:p>
          <a:p>
            <a:pPr lvl="0" indent="-342900">
              <a:buSzPts val="1000"/>
              <a:buFont typeface="Symbol" panose="05050102010706020507" pitchFamily="18" charset="2"/>
              <a:buChar char=""/>
              <a:tabLst>
                <a:tab pos="457200" algn="l"/>
              </a:tabLst>
            </a:pPr>
            <a:r>
              <a:rPr lang="ru-RU" sz="800" b="1" u="none" strike="noStrike" dirty="0">
                <a:solidFill>
                  <a:srgbClr val="0563C1"/>
                </a:solidFill>
                <a:effectLst/>
                <a:latin typeface="Calibri" panose="020F0502020204030204" pitchFamily="34" charset="0"/>
                <a:ea typeface="Calibri" panose="020F0502020204030204" pitchFamily="34" charset="0"/>
                <a:hlinkClick r:id="rId8"/>
              </a:rPr>
              <a:t>Семейный</a:t>
            </a:r>
            <a:r>
              <a:rPr lang="ru-RU" sz="800" dirty="0">
                <a:effectLst/>
                <a:latin typeface="Times New Roman" panose="02020603050405020304" pitchFamily="18" charset="0"/>
                <a:ea typeface="Calibri" panose="020F0502020204030204" pitchFamily="34" charset="0"/>
              </a:rPr>
              <a:t> кодекс РФ</a:t>
            </a:r>
            <a:endParaRPr lang="ru-RU" sz="800" dirty="0">
              <a:effectLst/>
              <a:latin typeface="Calibri" panose="020F0502020204030204" pitchFamily="34" charset="0"/>
              <a:ea typeface="Calibri" panose="020F0502020204030204" pitchFamily="34" charset="0"/>
            </a:endParaRPr>
          </a:p>
          <a:p>
            <a:pPr lvl="0" indent="-342900">
              <a:buSzPts val="1000"/>
              <a:buFont typeface="Symbol" panose="05050102010706020507" pitchFamily="18" charset="2"/>
              <a:buChar char=""/>
              <a:tabLst>
                <a:tab pos="457200" algn="l"/>
              </a:tabLst>
            </a:pPr>
            <a:r>
              <a:rPr lang="ru-RU" sz="800" dirty="0">
                <a:effectLst/>
                <a:latin typeface="Times New Roman" panose="02020603050405020304" pitchFamily="18" charset="0"/>
                <a:ea typeface="Calibri" panose="020F0502020204030204" pitchFamily="34" charset="0"/>
              </a:rPr>
              <a:t>Федеральный закон от 29.12.2006 N 256-ФЗ (ред. от 28.12.2022) "О дополнительных мерах государственной поддержки семей, имеющих детей" (с изм. и доп., вступ. в силу с 01.04.2023)</a:t>
            </a:r>
            <a:endParaRPr lang="ru-RU" sz="800" dirty="0">
              <a:effectLst/>
              <a:latin typeface="Calibri" panose="020F0502020204030204" pitchFamily="34" charset="0"/>
              <a:ea typeface="Calibri" panose="020F0502020204030204" pitchFamily="34" charset="0"/>
            </a:endParaRPr>
          </a:p>
          <a:p>
            <a:pPr lvl="0" indent="-342900">
              <a:buSzPts val="1000"/>
              <a:buFont typeface="Symbol" panose="05050102010706020507" pitchFamily="18" charset="2"/>
              <a:buChar char=""/>
              <a:tabLst>
                <a:tab pos="457200" algn="l"/>
              </a:tabLst>
            </a:pPr>
            <a:r>
              <a:rPr lang="ru-RU" sz="800" dirty="0">
                <a:effectLst/>
                <a:latin typeface="Times New Roman" panose="02020603050405020304" pitchFamily="18" charset="0"/>
                <a:ea typeface="Calibri" panose="020F0502020204030204" pitchFamily="34" charset="0"/>
              </a:rPr>
              <a:t>Федеральный закон № 218-ФЗ от 30 декабря 2004 г. </a:t>
            </a:r>
            <a:r>
              <a:rPr lang="ru-RU" sz="800" u="sng" dirty="0">
                <a:solidFill>
                  <a:srgbClr val="0563C1"/>
                </a:solidFill>
                <a:effectLst/>
                <a:latin typeface="Times New Roman" panose="02020603050405020304" pitchFamily="18" charset="0"/>
                <a:ea typeface="Calibri" panose="020F0502020204030204" pitchFamily="34" charset="0"/>
                <a:hlinkClick r:id="rId9"/>
              </a:rPr>
              <a:t>«О кредитных историях»</a:t>
            </a:r>
            <a:r>
              <a:rPr lang="ru-RU" sz="800" dirty="0">
                <a:effectLst/>
                <a:latin typeface="Times New Roman" panose="02020603050405020304" pitchFamily="18" charset="0"/>
                <a:ea typeface="Calibri" panose="020F0502020204030204" pitchFamily="34" charset="0"/>
              </a:rPr>
              <a:t> – устанавливает содержание, порядок оформления и работы с информацией, которая попадает в кредитную историю заёмщика.</a:t>
            </a:r>
            <a:endParaRPr lang="ru-RU" sz="800" dirty="0">
              <a:effectLst/>
              <a:latin typeface="Calibri" panose="020F0502020204030204" pitchFamily="34" charset="0"/>
              <a:ea typeface="Calibri" panose="020F0502020204030204" pitchFamily="34" charset="0"/>
            </a:endParaRPr>
          </a:p>
          <a:p>
            <a:pPr lvl="0" indent="-342900">
              <a:buSzPts val="1000"/>
              <a:buFont typeface="Symbol" panose="05050102010706020507" pitchFamily="18" charset="2"/>
              <a:buChar char=""/>
              <a:tabLst>
                <a:tab pos="457200" algn="l"/>
              </a:tabLst>
            </a:pPr>
            <a:r>
              <a:rPr lang="ru-RU" sz="800" dirty="0">
                <a:effectLst/>
                <a:latin typeface="Times New Roman" panose="02020603050405020304" pitchFamily="18" charset="0"/>
                <a:ea typeface="Calibri" panose="020F0502020204030204" pitchFamily="34" charset="0"/>
              </a:rPr>
              <a:t>Федеральный закон №117 от 20.08.2004 г. </a:t>
            </a:r>
            <a:r>
              <a:rPr lang="ru-RU" sz="800" u="sng" dirty="0">
                <a:solidFill>
                  <a:srgbClr val="0563C1"/>
                </a:solidFill>
                <a:effectLst/>
                <a:latin typeface="Times New Roman" panose="02020603050405020304" pitchFamily="18" charset="0"/>
                <a:ea typeface="Calibri" panose="020F0502020204030204" pitchFamily="34" charset="0"/>
                <a:hlinkClick r:id="rId10"/>
              </a:rPr>
              <a:t>«О накопительно-ипотечной системе жилищного обеспечения военнослужащих»</a:t>
            </a:r>
            <a:r>
              <a:rPr lang="ru-RU" sz="800" dirty="0">
                <a:effectLst/>
                <a:latin typeface="Times New Roman" panose="02020603050405020304" pitchFamily="18" charset="0"/>
                <a:ea typeface="Calibri" panose="020F0502020204030204" pitchFamily="34" charset="0"/>
              </a:rPr>
              <a:t> – определяет порядок ипотеки для военных.</a:t>
            </a:r>
            <a:endParaRPr lang="ru-RU" sz="800" dirty="0">
              <a:effectLst/>
              <a:latin typeface="Calibri" panose="020F0502020204030204" pitchFamily="34" charset="0"/>
              <a:ea typeface="Calibri" panose="020F0502020204030204" pitchFamily="34" charset="0"/>
            </a:endParaRPr>
          </a:p>
          <a:p>
            <a:pPr lvl="0" indent="-342900">
              <a:buSzPts val="1000"/>
              <a:buFont typeface="Symbol" panose="05050102010706020507" pitchFamily="18" charset="2"/>
              <a:buChar char=""/>
              <a:tabLst>
                <a:tab pos="457200" algn="l"/>
              </a:tabLst>
            </a:pPr>
            <a:r>
              <a:rPr lang="ru-RU" sz="800" dirty="0">
                <a:effectLst/>
                <a:latin typeface="Times New Roman" panose="02020603050405020304" pitchFamily="18" charset="0"/>
                <a:ea typeface="Calibri" panose="020F0502020204030204" pitchFamily="34" charset="0"/>
              </a:rPr>
              <a:t>Постановление Правительства РФ №1050 от 17 декабря 2010 г</a:t>
            </a:r>
            <a:r>
              <a:rPr lang="ru-RU" sz="800" u="sng" dirty="0">
                <a:solidFill>
                  <a:srgbClr val="0563C1"/>
                </a:solidFill>
                <a:effectLst/>
                <a:latin typeface="Times New Roman" panose="02020603050405020304" pitchFamily="18" charset="0"/>
                <a:ea typeface="Calibri" panose="020F0502020204030204" pitchFamily="34" charset="0"/>
                <a:hlinkClick r:id="rId11"/>
              </a:rPr>
              <a:t>. «О ФЦП Жилище 2011-2015 годы»</a:t>
            </a:r>
            <a:r>
              <a:rPr lang="ru-RU" sz="800" dirty="0">
                <a:effectLst/>
                <a:latin typeface="Times New Roman" panose="02020603050405020304" pitchFamily="18" charset="0"/>
                <a:ea typeface="Calibri" panose="020F0502020204030204" pitchFamily="34" charset="0"/>
              </a:rPr>
              <a:t> – содержит подпрограмму «Обеспечение жильём молодых семей», гарантирующую субсидию со стороны государства молодым семьям, которые решили улучшить свои жилищные условия.</a:t>
            </a:r>
            <a:endParaRPr lang="ru-RU" sz="800" dirty="0">
              <a:effectLst/>
              <a:latin typeface="Calibri" panose="020F0502020204030204" pitchFamily="34" charset="0"/>
              <a:ea typeface="Calibri" panose="020F0502020204030204" pitchFamily="34" charset="0"/>
            </a:endParaRPr>
          </a:p>
          <a:p>
            <a:pPr lvl="0" indent="-342900">
              <a:buSzPts val="1000"/>
              <a:buFont typeface="Symbol" panose="05050102010706020507" pitchFamily="18" charset="2"/>
              <a:buChar char=""/>
              <a:tabLst>
                <a:tab pos="457200" algn="l"/>
              </a:tabLst>
            </a:pPr>
            <a:r>
              <a:rPr lang="ru-RU" sz="800" dirty="0">
                <a:effectLst/>
                <a:latin typeface="Times New Roman" panose="02020603050405020304" pitchFamily="18" charset="0"/>
                <a:ea typeface="Calibri" panose="020F0502020204030204" pitchFamily="34" charset="0"/>
              </a:rPr>
              <a:t>Федеральный закон № 63 от 13 мая 1996 г. </a:t>
            </a:r>
            <a:r>
              <a:rPr lang="ru-RU" sz="800" u="sng" dirty="0">
                <a:solidFill>
                  <a:srgbClr val="0563C1"/>
                </a:solidFill>
                <a:effectLst/>
                <a:latin typeface="Times New Roman" panose="02020603050405020304" pitchFamily="18" charset="0"/>
                <a:ea typeface="Calibri" panose="020F0502020204030204" pitchFamily="34" charset="0"/>
                <a:hlinkClick r:id="rId12"/>
              </a:rPr>
              <a:t>«Уголовный кодекс Российской Федерации»</a:t>
            </a:r>
            <a:r>
              <a:rPr lang="ru-RU" sz="800" dirty="0">
                <a:effectLst/>
                <a:latin typeface="Times New Roman" panose="02020603050405020304" pitchFamily="18" charset="0"/>
                <a:ea typeface="Calibri" panose="020F0502020204030204" pitchFamily="34" charset="0"/>
              </a:rPr>
              <a:t> – устанавливает ответственность за мошенничество, связанное с кредитованием, наказания за незаконное получение кредита, злостное уклонение от его погашения.</a:t>
            </a:r>
            <a:endParaRPr lang="ru-RU" sz="800" dirty="0">
              <a:effectLst/>
              <a:latin typeface="Calibri" panose="020F0502020204030204" pitchFamily="34" charset="0"/>
              <a:ea typeface="Calibri" panose="020F0502020204030204" pitchFamily="34" charset="0"/>
            </a:endParaRPr>
          </a:p>
          <a:p>
            <a:pPr lvl="0" indent="-342900">
              <a:buSzPts val="1000"/>
              <a:buFont typeface="Symbol" panose="05050102010706020507" pitchFamily="18" charset="2"/>
              <a:buChar char=""/>
              <a:tabLst>
                <a:tab pos="457200" algn="l"/>
              </a:tabLst>
            </a:pPr>
            <a:r>
              <a:rPr lang="ru-RU" sz="800" dirty="0">
                <a:effectLst/>
                <a:latin typeface="Times New Roman" panose="02020603050405020304" pitchFamily="18" charset="0"/>
                <a:ea typeface="Calibri" panose="020F0502020204030204" pitchFamily="34" charset="0"/>
              </a:rPr>
              <a:t>Выдача ипотечного кредита — это банковская операция, поэтому конкретный порядок выдачи и обслуживания ипотечных кредитов регулируется банковским законодательством.</a:t>
            </a:r>
            <a:endParaRPr lang="ru-RU" sz="800" dirty="0">
              <a:effectLst/>
              <a:latin typeface="Calibri" panose="020F0502020204030204" pitchFamily="34" charset="0"/>
              <a:ea typeface="Calibri" panose="020F0502020204030204" pitchFamily="34" charset="0"/>
            </a:endParaRPr>
          </a:p>
          <a:p>
            <a:pPr lvl="0" indent="-342900">
              <a:buSzPts val="1000"/>
              <a:buFont typeface="Symbol" panose="05050102010706020507" pitchFamily="18" charset="2"/>
              <a:buChar char=""/>
              <a:tabLst>
                <a:tab pos="457200" algn="l"/>
              </a:tabLst>
            </a:pPr>
            <a:r>
              <a:rPr lang="ru-RU" sz="800" dirty="0">
                <a:effectLst/>
                <a:latin typeface="Times New Roman" panose="02020603050405020304" pitchFamily="18" charset="0"/>
                <a:ea typeface="Times New Roman" panose="02020603050405020304" pitchFamily="18" charset="0"/>
              </a:rPr>
              <a:t>Федеральный закон от 21.12.2013 №353-ФЗ «О потребительском кредите (займе)» (ст. 6.1.-1.) </a:t>
            </a:r>
            <a:endParaRPr lang="ru-RU" sz="800" dirty="0">
              <a:effectLst/>
              <a:latin typeface="Calibri" panose="020F0502020204030204" pitchFamily="34" charset="0"/>
              <a:ea typeface="Calibri" panose="020F0502020204030204" pitchFamily="34" charset="0"/>
            </a:endParaRPr>
          </a:p>
          <a:p>
            <a:pPr lvl="0" indent="-342900">
              <a:buSzPts val="1000"/>
              <a:buFont typeface="Symbol" panose="05050102010706020507" pitchFamily="18" charset="2"/>
              <a:buChar char=""/>
              <a:tabLst>
                <a:tab pos="457200" algn="l"/>
              </a:tabLst>
            </a:pPr>
            <a:r>
              <a:rPr lang="ru-RU" sz="800" dirty="0">
                <a:effectLst/>
                <a:latin typeface="Times New Roman" panose="02020603050405020304" pitchFamily="18" charset="0"/>
                <a:ea typeface="Times New Roman" panose="02020603050405020304" pitchFamily="18" charset="0"/>
              </a:rPr>
              <a:t>Федеральный закон от 03.04.2020 № 106-ФЗ «О внесении изменений в Федеральный закон «О Центральном банке Российской Федерации (Банке России)» и отдельные законодательные акты Российской Федерации в части особенностей изменения условий кредитного договора, договора займа»,</a:t>
            </a:r>
            <a:endParaRPr lang="ru-RU" sz="800" dirty="0">
              <a:effectLst/>
              <a:latin typeface="Calibri" panose="020F0502020204030204" pitchFamily="34" charset="0"/>
              <a:ea typeface="Calibri" panose="020F0502020204030204" pitchFamily="34" charset="0"/>
            </a:endParaRPr>
          </a:p>
          <a:p>
            <a:pPr lvl="0" indent="-342900">
              <a:buSzPts val="1000"/>
              <a:buFont typeface="Symbol" panose="05050102010706020507" pitchFamily="18" charset="2"/>
              <a:buChar char=""/>
              <a:tabLst>
                <a:tab pos="457200" algn="l"/>
              </a:tabLst>
            </a:pPr>
            <a:r>
              <a:rPr lang="ru-RU" sz="800" dirty="0">
                <a:effectLst/>
                <a:latin typeface="Times New Roman" panose="02020603050405020304" pitchFamily="18" charset="0"/>
                <a:ea typeface="Times New Roman" panose="02020603050405020304" pitchFamily="18" charset="0"/>
              </a:rPr>
              <a:t> Федеральный закон от 07.10.2022 N 377-ФЗ "Об особенностях исполнения обязательств по кредитным договорам (договорам займа) лицами, призванными на военную службу по мобилизации в Вооруженные Силы Российской Федерации, лицами, принимающими участие в специальной военной операции, а также членами их семей и о внесении изменений в отдельные законодательные акты Российской Федерации"</a:t>
            </a:r>
            <a:endParaRPr lang="ru-RU" sz="800" dirty="0">
              <a:effectLst/>
              <a:latin typeface="Calibri" panose="020F0502020204030204" pitchFamily="34" charset="0"/>
              <a:ea typeface="Calibri" panose="020F0502020204030204" pitchFamily="34" charset="0"/>
            </a:endParaRPr>
          </a:p>
          <a:p>
            <a:pPr lvl="0" indent="-342900">
              <a:buSzPts val="1000"/>
              <a:buFont typeface="Symbol" panose="05050102010706020507" pitchFamily="18" charset="2"/>
              <a:buChar char=""/>
              <a:tabLst>
                <a:tab pos="457200" algn="l"/>
              </a:tabLst>
            </a:pPr>
            <a:r>
              <a:rPr lang="ru-RU" sz="800" dirty="0">
                <a:effectLst/>
                <a:latin typeface="Times New Roman" panose="02020603050405020304" pitchFamily="18" charset="0"/>
                <a:ea typeface="Calibri" panose="020F0502020204030204" pitchFamily="34" charset="0"/>
              </a:rPr>
              <a:t>Постановление Правительства РФ от 23.04.2020 № 566</a:t>
            </a:r>
            <a:endParaRPr lang="ru-RU" sz="800" dirty="0">
              <a:effectLst/>
              <a:latin typeface="Calibri" panose="020F0502020204030204" pitchFamily="34" charset="0"/>
              <a:ea typeface="Calibri" panose="020F0502020204030204" pitchFamily="34" charset="0"/>
            </a:endParaRPr>
          </a:p>
          <a:p>
            <a:pPr lvl="0" indent="-342900">
              <a:buSzPts val="1000"/>
              <a:buFont typeface="Symbol" panose="05050102010706020507" pitchFamily="18" charset="2"/>
              <a:buChar char=""/>
              <a:tabLst>
                <a:tab pos="457200" algn="l"/>
              </a:tabLst>
            </a:pPr>
            <a:r>
              <a:rPr lang="ru-RU" sz="800" dirty="0">
                <a:effectLst/>
                <a:latin typeface="Times New Roman" panose="02020603050405020304" pitchFamily="18" charset="0"/>
                <a:ea typeface="Calibri" panose="020F0502020204030204" pitchFamily="34" charset="0"/>
              </a:rPr>
              <a:t>Федеральный закон от 02.10.2007 N 229-ФЗ (ред. от 31.07.2023) "Об исполнительном производстве"</a:t>
            </a:r>
            <a:endParaRPr lang="ru-RU" sz="800" dirty="0">
              <a:effectLst/>
              <a:latin typeface="Calibri" panose="020F0502020204030204" pitchFamily="34" charset="0"/>
              <a:ea typeface="Calibri" panose="020F0502020204030204" pitchFamily="34" charset="0"/>
            </a:endParaRPr>
          </a:p>
          <a:p>
            <a:pPr indent="450215"/>
            <a:r>
              <a:rPr lang="ru-RU" sz="800" i="1" dirty="0">
                <a:effectLst/>
                <a:latin typeface="Times New Roman" panose="02020603050405020304" pitchFamily="18" charset="0"/>
                <a:ea typeface="Calibri" panose="020F0502020204030204" pitchFamily="34" charset="0"/>
              </a:rPr>
              <a:t>Данный перечень документов не является полным. Законодательная власть постоянно вносит поправки в действующие документы и принимает новые.</a:t>
            </a:r>
            <a:endParaRPr lang="ru-RU" sz="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sz="1450" dirty="0">
              <a:solidFill>
                <a:schemeClr val="dk1"/>
              </a:solidFill>
              <a:highlight>
                <a:srgbClr val="FFFFFF"/>
              </a:highlight>
            </a:endParaRPr>
          </a:p>
          <a:p>
            <a:pPr marL="0" lvl="0" indent="0" algn="l" rtl="0">
              <a:spcBef>
                <a:spcPts val="0"/>
              </a:spcBef>
              <a:spcAft>
                <a:spcPts val="0"/>
              </a:spcAft>
              <a:buNone/>
            </a:pPr>
            <a:endParaRPr sz="1450" dirty="0">
              <a:solidFill>
                <a:schemeClr val="dk1"/>
              </a:solidFill>
              <a:highlight>
                <a:srgbClr val="FFFFFF"/>
              </a:highlight>
            </a:endParaRPr>
          </a:p>
          <a:p>
            <a:pPr marL="0" lvl="0" indent="0" algn="l" rtl="0">
              <a:spcBef>
                <a:spcPts val="0"/>
              </a:spcBef>
              <a:spcAft>
                <a:spcPts val="0"/>
              </a:spcAft>
              <a:buNone/>
            </a:pPr>
            <a:endParaRPr sz="1450" dirty="0">
              <a:solidFill>
                <a:schemeClr val="dk1"/>
              </a:solidFill>
              <a:highlight>
                <a:srgbClr val="FFFFFF"/>
              </a:high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3" name="Рисунок 2">
            <a:extLst>
              <a:ext uri="{FF2B5EF4-FFF2-40B4-BE49-F238E27FC236}">
                <a16:creationId xmlns:a16="http://schemas.microsoft.com/office/drawing/2014/main" id="{3090DC45-5FA0-4782-A268-337F3B4DA96B}"/>
              </a:ext>
            </a:extLst>
          </p:cNvPr>
          <p:cNvPicPr>
            <a:picLocks noChangeAspect="1"/>
          </p:cNvPicPr>
          <p:nvPr/>
        </p:nvPicPr>
        <p:blipFill>
          <a:blip r:embed="rId3"/>
          <a:stretch>
            <a:fillRect/>
          </a:stretch>
        </p:blipFill>
        <p:spPr>
          <a:xfrm>
            <a:off x="571" y="321"/>
            <a:ext cx="9142857" cy="5142857"/>
          </a:xfrm>
          <a:prstGeom prst="rect">
            <a:avLst/>
          </a:prstGeom>
        </p:spPr>
      </p:pic>
      <p:sp>
        <p:nvSpPr>
          <p:cNvPr id="73" name="Google Shape;73;p15"/>
          <p:cNvSpPr txBox="1">
            <a:spLocks noGrp="1"/>
          </p:cNvSpPr>
          <p:nvPr>
            <p:ph type="title"/>
          </p:nvPr>
        </p:nvSpPr>
        <p:spPr>
          <a:xfrm>
            <a:off x="3035150" y="246925"/>
            <a:ext cx="5797200" cy="572700"/>
          </a:xfrm>
          <a:prstGeom prst="rect">
            <a:avLst/>
          </a:prstGeom>
        </p:spPr>
        <p:txBody>
          <a:bodyPr spcFirstLastPara="1" wrap="square" lIns="91425" tIns="91425" rIns="91425" bIns="91425" anchor="ctr" anchorCtr="0">
            <a:normAutofit/>
          </a:bodyPr>
          <a:lstStyle/>
          <a:p>
            <a:pPr marL="0" lvl="0" indent="0" algn="r" rtl="0">
              <a:lnSpc>
                <a:spcPct val="110000"/>
              </a:lnSpc>
              <a:spcBef>
                <a:spcPts val="0"/>
              </a:spcBef>
              <a:spcAft>
                <a:spcPts val="0"/>
              </a:spcAft>
              <a:buClr>
                <a:schemeClr val="dk1"/>
              </a:buClr>
              <a:buSzPct val="61874"/>
              <a:buFont typeface="Arial"/>
              <a:buNone/>
            </a:pPr>
            <a:r>
              <a:rPr lang="ru-RU" sz="1620" dirty="0">
                <a:solidFill>
                  <a:srgbClr val="434343"/>
                </a:solidFill>
                <a:latin typeface="Roboto Light"/>
                <a:ea typeface="Roboto Light"/>
                <a:cs typeface="Roboto Light"/>
                <a:sym typeface="Roboto Light"/>
              </a:rPr>
              <a:t>Выделение долей</a:t>
            </a:r>
            <a:endParaRPr sz="1620" dirty="0">
              <a:solidFill>
                <a:srgbClr val="434343"/>
              </a:solidFill>
              <a:latin typeface="Roboto Light"/>
              <a:ea typeface="Roboto Light"/>
              <a:cs typeface="Roboto Light"/>
              <a:sym typeface="Roboto Light"/>
            </a:endParaRPr>
          </a:p>
        </p:txBody>
      </p:sp>
      <p:sp>
        <p:nvSpPr>
          <p:cNvPr id="74" name="Google Shape;74;p15"/>
          <p:cNvSpPr txBox="1"/>
          <p:nvPr/>
        </p:nvSpPr>
        <p:spPr>
          <a:xfrm>
            <a:off x="616475" y="1041700"/>
            <a:ext cx="8114400" cy="3847177"/>
          </a:xfrm>
          <a:prstGeom prst="rect">
            <a:avLst/>
          </a:prstGeom>
          <a:noFill/>
          <a:ln>
            <a:noFill/>
          </a:ln>
        </p:spPr>
        <p:txBody>
          <a:bodyPr spcFirstLastPara="1" wrap="square" lIns="91425" tIns="91425" rIns="91425" bIns="91425" anchor="t" anchorCtr="0">
            <a:spAutoFit/>
          </a:bodyPr>
          <a:lstStyle/>
          <a:p>
            <a:pPr indent="450215"/>
            <a:r>
              <a:rPr lang="ru-RU" sz="1200" b="1" dirty="0">
                <a:solidFill>
                  <a:srgbClr val="000000"/>
                </a:solidFill>
                <a:effectLst/>
                <a:latin typeface="Times New Roman" panose="02020603050405020304" pitchFamily="18" charset="0"/>
                <a:ea typeface="Times New Roman" panose="02020603050405020304" pitchFamily="18" charset="0"/>
              </a:rPr>
              <a:t>Для продажи квартиры с использованным материнским капиталом необходимо:</a:t>
            </a:r>
          </a:p>
          <a:p>
            <a:pPr indent="450215"/>
            <a:endParaRPr lang="ru-RU" sz="1200" b="1"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ru-RU" sz="1200" dirty="0">
                <a:solidFill>
                  <a:srgbClr val="000000"/>
                </a:solidFill>
                <a:effectLst/>
                <a:latin typeface="Times New Roman" panose="02020603050405020304" pitchFamily="18" charset="0"/>
                <a:ea typeface="Times New Roman" panose="02020603050405020304" pitchFamily="18" charset="0"/>
              </a:rPr>
              <a:t>Получить согласие банка продавца на продажу залоговой квартиры</a:t>
            </a:r>
          </a:p>
          <a:p>
            <a:pPr marL="342900" lvl="0" indent="-342900">
              <a:buFont typeface="Symbol" panose="05050102010706020507" pitchFamily="18" charset="2"/>
              <a:buChar char=""/>
            </a:pPr>
            <a:r>
              <a:rPr lang="ru-RU" sz="1200" dirty="0">
                <a:latin typeface="Times New Roman" panose="02020603050405020304" pitchFamily="18" charset="0"/>
                <a:ea typeface="Times New Roman" panose="02020603050405020304" pitchFamily="18" charset="0"/>
              </a:rPr>
              <a:t>Выделить доли детям</a:t>
            </a:r>
            <a:endParaRPr lang="ru-RU" sz="1200" dirty="0">
              <a:solidFill>
                <a:srgbClr val="000000"/>
              </a:solidFill>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ru-RU" sz="1200" dirty="0">
                <a:latin typeface="Times New Roman" panose="02020603050405020304" pitchFamily="18" charset="0"/>
                <a:ea typeface="Times New Roman" panose="02020603050405020304" pitchFamily="18" charset="0"/>
              </a:rPr>
              <a:t>Получить согласие органов Опеки</a:t>
            </a:r>
            <a:endParaRPr lang="ru-RU"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ru-RU" sz="1200" dirty="0">
                <a:solidFill>
                  <a:srgbClr val="000000"/>
                </a:solidFill>
                <a:effectLst/>
                <a:latin typeface="Times New Roman" panose="02020603050405020304" pitchFamily="18" charset="0"/>
                <a:ea typeface="Times New Roman" panose="02020603050405020304" pitchFamily="18" charset="0"/>
              </a:rPr>
              <a:t>Не ухудшить условия жизни детей</a:t>
            </a:r>
            <a:endParaRPr lang="ru-RU" sz="1200" dirty="0">
              <a:effectLst/>
              <a:latin typeface="Times New Roman" panose="02020603050405020304" pitchFamily="18" charset="0"/>
              <a:ea typeface="Times New Roman" panose="02020603050405020304" pitchFamily="18" charset="0"/>
            </a:endParaRPr>
          </a:p>
          <a:p>
            <a:pPr indent="450215"/>
            <a:r>
              <a:rPr lang="ru-RU" sz="1200" dirty="0">
                <a:solidFill>
                  <a:srgbClr val="000000"/>
                </a:solidFill>
                <a:effectLst/>
                <a:latin typeface="Times New Roman" panose="02020603050405020304" pitchFamily="18" charset="0"/>
                <a:ea typeface="Times New Roman" panose="02020603050405020304" pitchFamily="18" charset="0"/>
              </a:rPr>
              <a:t>- доли в новом жилье должны быть не меньше долей в продаваемом</a:t>
            </a:r>
            <a:endParaRPr lang="ru-RU" sz="1200" dirty="0">
              <a:effectLst/>
              <a:latin typeface="Times New Roman" panose="02020603050405020304" pitchFamily="18" charset="0"/>
              <a:ea typeface="Times New Roman" panose="02020603050405020304" pitchFamily="18" charset="0"/>
            </a:endParaRPr>
          </a:p>
          <a:p>
            <a:pPr indent="450215"/>
            <a:r>
              <a:rPr lang="ru-RU" sz="1200" dirty="0">
                <a:solidFill>
                  <a:srgbClr val="000000"/>
                </a:solidFill>
                <a:effectLst/>
                <a:latin typeface="Times New Roman" panose="02020603050405020304" pitchFamily="18" charset="0"/>
                <a:ea typeface="Times New Roman" panose="02020603050405020304" pitchFamily="18" charset="0"/>
              </a:rPr>
              <a:t>- если стоимость покупаемого жилья ниже, то доли детям должны быть выделены больше</a:t>
            </a:r>
            <a:endParaRPr lang="ru-RU" sz="12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ru-RU" sz="1200" dirty="0">
                <a:solidFill>
                  <a:srgbClr val="000000"/>
                </a:solidFill>
                <a:effectLst/>
                <a:latin typeface="Times New Roman" panose="02020603050405020304" pitchFamily="18" charset="0"/>
                <a:ea typeface="Times New Roman" panose="02020603050405020304" pitchFamily="18" charset="0"/>
              </a:rPr>
              <a:t>Новое жилье должно иметь статус «жилое»</a:t>
            </a:r>
            <a:endParaRPr lang="ru-RU" sz="1200" dirty="0">
              <a:effectLst/>
              <a:latin typeface="Times New Roman" panose="02020603050405020304" pitchFamily="18" charset="0"/>
              <a:ea typeface="Times New Roman" panose="02020603050405020304" pitchFamily="18" charset="0"/>
            </a:endParaRPr>
          </a:p>
          <a:p>
            <a:pPr lvl="0"/>
            <a:endParaRPr lang="ru-RU" sz="1200" dirty="0">
              <a:solidFill>
                <a:srgbClr val="000000"/>
              </a:solidFill>
              <a:effectLst/>
              <a:latin typeface="Times New Roman" panose="02020603050405020304" pitchFamily="18" charset="0"/>
              <a:ea typeface="Times New Roman" panose="02020603050405020304" pitchFamily="18" charset="0"/>
            </a:endParaRPr>
          </a:p>
          <a:p>
            <a:pPr lvl="0"/>
            <a:r>
              <a:rPr lang="ru-RU" sz="1200" dirty="0">
                <a:solidFill>
                  <a:srgbClr val="000000"/>
                </a:solidFill>
                <a:effectLst/>
                <a:latin typeface="Times New Roman" panose="02020603050405020304" pitchFamily="18" charset="0"/>
                <a:ea typeface="Times New Roman" panose="02020603050405020304" pitchFamily="18" charset="0"/>
              </a:rPr>
              <a:t>Если семья собралась продавать ОН, нужно наделить долями в ней всех детей, независимо от возраста. Доли в жилье выделяют до того, как его продать. Необязательно выделять доли детям при выплате ипотеки, но после погашения ипотечного кредита семье дается до 6 месяцев на выделение долей.</a:t>
            </a:r>
            <a:endParaRPr lang="ru-RU" sz="1200" dirty="0">
              <a:effectLst/>
              <a:latin typeface="Times New Roman" panose="02020603050405020304" pitchFamily="18" charset="0"/>
              <a:ea typeface="Times New Roman" panose="02020603050405020304" pitchFamily="18" charset="0"/>
            </a:endParaRPr>
          </a:p>
          <a:p>
            <a:pPr indent="450215"/>
            <a:r>
              <a:rPr lang="ru-RU" sz="1200" dirty="0">
                <a:solidFill>
                  <a:srgbClr val="000000"/>
                </a:solidFill>
                <a:effectLst/>
                <a:latin typeface="Times New Roman" panose="02020603050405020304" pitchFamily="18" charset="0"/>
                <a:ea typeface="Times New Roman" panose="02020603050405020304" pitchFamily="18" charset="0"/>
              </a:rPr>
              <a:t>Соглашение о выделении долей детям может быть нотариальным либо составлено в простой письменной форме.</a:t>
            </a:r>
            <a:endParaRPr lang="ru-RU" sz="1200" dirty="0">
              <a:effectLst/>
              <a:latin typeface="Times New Roman" panose="02020603050405020304" pitchFamily="18" charset="0"/>
              <a:ea typeface="Times New Roman" panose="02020603050405020304" pitchFamily="18" charset="0"/>
            </a:endParaRPr>
          </a:p>
          <a:p>
            <a:pPr indent="450215">
              <a:spcAft>
                <a:spcPts val="1000"/>
              </a:spcAft>
            </a:pPr>
            <a:r>
              <a:rPr lang="ru-RU" sz="1200" dirty="0">
                <a:solidFill>
                  <a:srgbClr val="000000"/>
                </a:solidFill>
                <a:effectLst/>
                <a:latin typeface="Times New Roman" panose="02020603050405020304" pitchFamily="18" charset="0"/>
                <a:ea typeface="Times New Roman" panose="02020603050405020304" pitchFamily="18" charset="0"/>
              </a:rPr>
              <a:t>Из </a:t>
            </a:r>
            <a:r>
              <a:rPr lang="ru-RU" sz="1200" b="1" u="none" strike="noStrike" dirty="0">
                <a:solidFill>
                  <a:srgbClr val="000000"/>
                </a:solidFill>
                <a:effectLst/>
                <a:latin typeface="Times New Roman" panose="02020603050405020304" pitchFamily="18" charset="0"/>
                <a:ea typeface="Times New Roman" panose="02020603050405020304" pitchFamily="18" charset="0"/>
                <a:hlinkClick r:id="rId4"/>
              </a:rPr>
              <a:t>разъяснений</a:t>
            </a:r>
            <a:r>
              <a:rPr lang="ru-RU" sz="1200" dirty="0">
                <a:solidFill>
                  <a:srgbClr val="000000"/>
                </a:solidFill>
                <a:effectLst/>
                <a:latin typeface="Times New Roman" panose="02020603050405020304" pitchFamily="18" charset="0"/>
                <a:ea typeface="Times New Roman" panose="02020603050405020304" pitchFamily="18" charset="0"/>
              </a:rPr>
              <a:t> Росреестра следует, что если у супруги с супругом по соглашению остается общая совместная собственность, а доли выделяются только детям, то нотариально удостоверять его не нужно.</a:t>
            </a:r>
            <a:endParaRPr lang="ru-RU" sz="1200" dirty="0">
              <a:effectLst/>
              <a:latin typeface="Calibri" panose="020F0502020204030204" pitchFamily="34" charset="0"/>
              <a:ea typeface="Calibri" panose="020F0502020204030204" pitchFamily="34" charset="0"/>
            </a:endParaRPr>
          </a:p>
          <a:p>
            <a:pPr indent="450215">
              <a:spcAft>
                <a:spcPts val="1000"/>
              </a:spcAft>
            </a:pPr>
            <a:endParaRPr lang="ru-RU" sz="1050" dirty="0">
              <a:effectLst/>
              <a:latin typeface="Calibri" panose="020F0502020204030204" pitchFamily="34" charset="0"/>
              <a:ea typeface="Calibri" panose="020F0502020204030204" pitchFamily="34" charset="0"/>
            </a:endParaRPr>
          </a:p>
          <a:p>
            <a:pPr indent="450215">
              <a:spcAft>
                <a:spcPts val="1000"/>
              </a:spcAft>
            </a:pPr>
            <a:r>
              <a:rPr lang="ru-RU" sz="1050" i="1" dirty="0">
                <a:solidFill>
                  <a:srgbClr val="000000"/>
                </a:solidFill>
                <a:effectLst/>
                <a:latin typeface="Times New Roman" panose="02020603050405020304" pitchFamily="18" charset="0"/>
                <a:ea typeface="Times New Roman" panose="02020603050405020304" pitchFamily="18" charset="0"/>
              </a:rPr>
              <a:t>.</a:t>
            </a:r>
            <a:endParaRPr lang="ru-RU" sz="105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86250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3" name="Рисунок 2">
            <a:extLst>
              <a:ext uri="{FF2B5EF4-FFF2-40B4-BE49-F238E27FC236}">
                <a16:creationId xmlns:a16="http://schemas.microsoft.com/office/drawing/2014/main" id="{5A18BB67-1D47-45E8-8859-E0E987B06FCB}"/>
              </a:ext>
            </a:extLst>
          </p:cNvPr>
          <p:cNvPicPr>
            <a:picLocks noChangeAspect="1"/>
          </p:cNvPicPr>
          <p:nvPr/>
        </p:nvPicPr>
        <p:blipFill>
          <a:blip r:embed="rId3"/>
          <a:stretch>
            <a:fillRect/>
          </a:stretch>
        </p:blipFill>
        <p:spPr>
          <a:xfrm>
            <a:off x="571" y="321"/>
            <a:ext cx="9142857" cy="5142857"/>
          </a:xfrm>
          <a:prstGeom prst="rect">
            <a:avLst/>
          </a:prstGeom>
        </p:spPr>
      </p:pic>
      <p:sp>
        <p:nvSpPr>
          <p:cNvPr id="73" name="Google Shape;73;p15"/>
          <p:cNvSpPr txBox="1">
            <a:spLocks noGrp="1"/>
          </p:cNvSpPr>
          <p:nvPr>
            <p:ph type="title"/>
          </p:nvPr>
        </p:nvSpPr>
        <p:spPr>
          <a:xfrm>
            <a:off x="3035150" y="246925"/>
            <a:ext cx="5797200" cy="572700"/>
          </a:xfrm>
          <a:prstGeom prst="rect">
            <a:avLst/>
          </a:prstGeom>
        </p:spPr>
        <p:txBody>
          <a:bodyPr spcFirstLastPara="1" wrap="square" lIns="91425" tIns="91425" rIns="91425" bIns="91425" anchor="ctr" anchorCtr="0">
            <a:normAutofit/>
          </a:bodyPr>
          <a:lstStyle/>
          <a:p>
            <a:pPr marL="0" lvl="0" indent="0" algn="r" rtl="0">
              <a:lnSpc>
                <a:spcPct val="110000"/>
              </a:lnSpc>
              <a:spcBef>
                <a:spcPts val="0"/>
              </a:spcBef>
              <a:spcAft>
                <a:spcPts val="0"/>
              </a:spcAft>
              <a:buClr>
                <a:schemeClr val="dk1"/>
              </a:buClr>
              <a:buSzPct val="61874"/>
              <a:buFont typeface="Arial"/>
              <a:buNone/>
            </a:pPr>
            <a:r>
              <a:rPr lang="ru-RU" sz="1620" dirty="0">
                <a:solidFill>
                  <a:srgbClr val="434343"/>
                </a:solidFill>
                <a:latin typeface="Roboto Light"/>
                <a:ea typeface="Roboto Light"/>
                <a:cs typeface="Roboto Light"/>
                <a:sym typeface="Roboto Light"/>
              </a:rPr>
              <a:t>Регламент действий ипотечного брокера</a:t>
            </a:r>
            <a:endParaRPr sz="1620" dirty="0">
              <a:solidFill>
                <a:srgbClr val="434343"/>
              </a:solidFill>
              <a:latin typeface="Roboto Light"/>
              <a:ea typeface="Roboto Light"/>
              <a:cs typeface="Roboto Light"/>
              <a:sym typeface="Roboto Light"/>
            </a:endParaRPr>
          </a:p>
        </p:txBody>
      </p:sp>
      <p:sp>
        <p:nvSpPr>
          <p:cNvPr id="74" name="Google Shape;74;p15"/>
          <p:cNvSpPr txBox="1"/>
          <p:nvPr/>
        </p:nvSpPr>
        <p:spPr>
          <a:xfrm>
            <a:off x="588122" y="673254"/>
            <a:ext cx="8114400" cy="4708951"/>
          </a:xfrm>
          <a:prstGeom prst="rect">
            <a:avLst/>
          </a:prstGeom>
          <a:noFill/>
          <a:ln>
            <a:noFill/>
          </a:ln>
        </p:spPr>
        <p:txBody>
          <a:bodyPr spcFirstLastPara="1" wrap="square" lIns="91425" tIns="91425" rIns="91425" bIns="91425" anchor="t" anchorCtr="0">
            <a:spAutoFit/>
          </a:bodyPr>
          <a:lstStyle/>
          <a:p>
            <a:pPr indent="450215">
              <a:lnSpc>
                <a:spcPct val="150000"/>
              </a:lnSpc>
            </a:pPr>
            <a:r>
              <a:rPr lang="ru-RU" sz="1200" b="1" dirty="0">
                <a:effectLst/>
                <a:latin typeface="Times New Roman" panose="02020603050405020304" pitchFamily="18" charset="0"/>
                <a:ea typeface="Times New Roman" panose="02020603050405020304" pitchFamily="18" charset="0"/>
              </a:rPr>
              <a:t>Регламент действий ипотечного брокера по программе «Выкуп из-под залога»</a:t>
            </a:r>
            <a:endParaRPr lang="ru-RU" sz="1200" dirty="0">
              <a:effectLst/>
              <a:latin typeface="Times New Roman" panose="02020603050405020304" pitchFamily="18" charset="0"/>
              <a:ea typeface="Times New Roman" panose="02020603050405020304" pitchFamily="18" charset="0"/>
            </a:endParaRPr>
          </a:p>
          <a:p>
            <a:pPr indent="450215"/>
            <a:r>
              <a:rPr lang="ru-RU" sz="1200" dirty="0">
                <a:effectLst/>
                <a:latin typeface="Times New Roman" panose="02020603050405020304" pitchFamily="18" charset="0"/>
                <a:ea typeface="Times New Roman" panose="02020603050405020304" pitchFamily="18" charset="0"/>
              </a:rPr>
              <a:t>1. Анализ данных по заёмщику. Подбор банка. Формирование пакета документов для заявки. Заполнение анкеты. Получение положительного решения по заёмщику. Здесь в большинстве банков заявка подается независимо от того, покупаем ли мы объект из-под залога или свободный.</a:t>
            </a:r>
            <a:endParaRPr lang="ru-RU" sz="1100" dirty="0">
              <a:effectLst/>
              <a:latin typeface="Calibri" panose="020F0502020204030204" pitchFamily="34" charset="0"/>
              <a:ea typeface="Calibri" panose="020F0502020204030204" pitchFamily="34" charset="0"/>
            </a:endParaRPr>
          </a:p>
          <a:p>
            <a:pPr indent="450215"/>
            <a:r>
              <a:rPr lang="ru-RU" sz="1200" dirty="0">
                <a:effectLst/>
                <a:latin typeface="Times New Roman" panose="02020603050405020304" pitchFamily="18" charset="0"/>
                <a:ea typeface="Times New Roman" panose="02020603050405020304" pitchFamily="18" charset="0"/>
              </a:rPr>
              <a:t>Если клиент приходит уже с подобранным ОН и он в ипотеке, обязательно перед подачей заявки выбираем тот банк, который производит выкуп из-под залога на тех условиях, которые устроят и продавца и покупателя. Либо у сторон сделки должны быть денежные средства, достаточные для полного погашения ипотеки.</a:t>
            </a:r>
          </a:p>
          <a:p>
            <a:pPr indent="450215"/>
            <a:r>
              <a:rPr lang="ru-RU" sz="1200" dirty="0">
                <a:effectLst/>
                <a:latin typeface="Times New Roman" panose="02020603050405020304" pitchFamily="18" charset="0"/>
                <a:ea typeface="Times New Roman" panose="02020603050405020304" pitchFamily="18" charset="0"/>
              </a:rPr>
              <a:t>2. Поиск ОН. Узнаем, что он в залоге. Уточняем:</a:t>
            </a:r>
          </a:p>
          <a:p>
            <a:pPr indent="450215"/>
            <a:r>
              <a:rPr lang="ru-RU" sz="1200" dirty="0">
                <a:effectLst/>
                <a:latin typeface="Times New Roman" panose="02020603050405020304" pitchFamily="18" charset="0"/>
                <a:ea typeface="Times New Roman" panose="02020603050405020304" pitchFamily="18" charset="0"/>
              </a:rPr>
              <a:t>- залог какого банка, </a:t>
            </a:r>
          </a:p>
          <a:p>
            <a:pPr indent="450215"/>
            <a:r>
              <a:rPr lang="ru-RU" sz="1200" dirty="0">
                <a:effectLst/>
                <a:latin typeface="Times New Roman" panose="02020603050405020304" pitchFamily="18" charset="0"/>
                <a:ea typeface="Times New Roman" panose="02020603050405020304" pitchFamily="18" charset="0"/>
              </a:rPr>
              <a:t>- где находится закладная на данный момент времени, т.к. закладную могли перепродать. От этого зависят сроки подготовки закладной, если она оформлялась в бумажном виде,</a:t>
            </a:r>
          </a:p>
          <a:p>
            <a:pPr indent="450215"/>
            <a:r>
              <a:rPr lang="ru-RU" sz="1200" dirty="0">
                <a:effectLst/>
                <a:latin typeface="Times New Roman" panose="02020603050405020304" pitchFamily="18" charset="0"/>
                <a:ea typeface="Times New Roman" panose="02020603050405020304" pitchFamily="18" charset="0"/>
              </a:rPr>
              <a:t>- какой остаток долга по ипотеке продавца,</a:t>
            </a:r>
          </a:p>
          <a:p>
            <a:pPr indent="450215"/>
            <a:r>
              <a:rPr lang="ru-RU" sz="1200" dirty="0">
                <a:effectLst/>
                <a:latin typeface="Times New Roman" panose="02020603050405020304" pitchFamily="18" charset="0"/>
                <a:ea typeface="Times New Roman" panose="02020603050405020304" pitchFamily="18" charset="0"/>
              </a:rPr>
              <a:t>- нет ли у банка комиссий за полное досрочное погашение ипотеки;</a:t>
            </a:r>
          </a:p>
          <a:p>
            <a:pPr indent="450215"/>
            <a:r>
              <a:rPr lang="ru-RU" sz="1200" dirty="0">
                <a:effectLst/>
                <a:latin typeface="Times New Roman" panose="02020603050405020304" pitchFamily="18" charset="0"/>
                <a:ea typeface="Times New Roman" panose="02020603050405020304" pitchFamily="18" charset="0"/>
              </a:rPr>
              <a:t>- использовался ли материнский капитал в погашение ипотеки. Если ДА, то выделены ли доли детям. </a:t>
            </a:r>
          </a:p>
          <a:p>
            <a:pPr indent="450215"/>
            <a:r>
              <a:rPr lang="ru-RU" sz="1200" dirty="0">
                <a:effectLst/>
                <a:latin typeface="Times New Roman" panose="02020603050405020304" pitchFamily="18" charset="0"/>
                <a:ea typeface="Times New Roman" panose="02020603050405020304" pitchFamily="18" charset="0"/>
              </a:rPr>
              <a:t>3. </a:t>
            </a:r>
            <a:r>
              <a:rPr lang="ru-RU" sz="1200" b="1" dirty="0">
                <a:effectLst/>
                <a:latin typeface="Times New Roman" panose="02020603050405020304" pitchFamily="18" charset="0"/>
                <a:ea typeface="Times New Roman" panose="02020603050405020304" pitchFamily="18" charset="0"/>
              </a:rPr>
              <a:t>Согласование между продавцом и покупателем схемы взаиморасчетов – есть ли у покупателя наличные средства или он будет покупать с использованием ипотечных средств. Обговорить структуру сделки. Передать задаток или аванс (по договоренности)</a:t>
            </a:r>
            <a:endParaRPr lang="ru-RU" sz="1200" dirty="0">
              <a:effectLst/>
              <a:latin typeface="Times New Roman" panose="02020603050405020304" pitchFamily="18" charset="0"/>
              <a:ea typeface="Times New Roman" panose="02020603050405020304" pitchFamily="18" charset="0"/>
            </a:endParaRPr>
          </a:p>
          <a:p>
            <a:pPr indent="450215"/>
            <a:r>
              <a:rPr lang="ru-RU" sz="1200" dirty="0">
                <a:effectLst/>
                <a:latin typeface="Times New Roman" panose="02020603050405020304" pitchFamily="18" charset="0"/>
                <a:ea typeface="Times New Roman" panose="02020603050405020304" pitchFamily="18" charset="0"/>
              </a:rPr>
              <a:t>4. Получение разрешения от банка на продажу залогового объекта (при необходимости)</a:t>
            </a:r>
          </a:p>
          <a:p>
            <a:pPr indent="450215">
              <a:lnSpc>
                <a:spcPct val="150000"/>
              </a:lnSpc>
            </a:pPr>
            <a:r>
              <a:rPr lang="ru-RU" sz="1200" dirty="0">
                <a:effectLst/>
                <a:latin typeface="Times New Roman" panose="02020603050405020304" pitchFamily="18" charset="0"/>
                <a:ea typeface="Times New Roman" panose="02020603050405020304" pitchFamily="18" charset="0"/>
              </a:rPr>
              <a:t> </a:t>
            </a:r>
          </a:p>
          <a:p>
            <a:pPr indent="450215">
              <a:lnSpc>
                <a:spcPct val="150000"/>
              </a:lnSpc>
            </a:pPr>
            <a:r>
              <a:rPr lang="ru-RU" sz="1200" dirty="0">
                <a:effectLst/>
                <a:latin typeface="Times New Roman" panose="02020603050405020304" pitchFamily="18" charset="0"/>
                <a:ea typeface="Times New Roman" panose="02020603050405020304" pitchFamily="18" charset="0"/>
              </a:rPr>
              <a:t> </a:t>
            </a:r>
          </a:p>
          <a:p>
            <a:pPr indent="450215">
              <a:lnSpc>
                <a:spcPct val="150000"/>
              </a:lnSpc>
            </a:pPr>
            <a:r>
              <a:rPr lang="ru-RU" sz="1200" dirty="0">
                <a:effectLst/>
                <a:latin typeface="Times New Roman" panose="02020603050405020304" pitchFamily="18" charset="0"/>
                <a:ea typeface="Times New Roman" panose="02020603050405020304" pitchFamily="18" charset="0"/>
              </a:rPr>
              <a:t> </a:t>
            </a:r>
          </a:p>
          <a:p>
            <a:pPr indent="450215">
              <a:lnSpc>
                <a:spcPct val="150000"/>
              </a:lnSpc>
            </a:pPr>
            <a:endParaRPr lang="ru-RU"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5128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3" name="Рисунок 2">
            <a:extLst>
              <a:ext uri="{FF2B5EF4-FFF2-40B4-BE49-F238E27FC236}">
                <a16:creationId xmlns:a16="http://schemas.microsoft.com/office/drawing/2014/main" id="{3B3057AA-CB6B-4082-B849-FE9CEC1DAABA}"/>
              </a:ext>
            </a:extLst>
          </p:cNvPr>
          <p:cNvPicPr>
            <a:picLocks noChangeAspect="1"/>
          </p:cNvPicPr>
          <p:nvPr/>
        </p:nvPicPr>
        <p:blipFill>
          <a:blip r:embed="rId3"/>
          <a:stretch>
            <a:fillRect/>
          </a:stretch>
        </p:blipFill>
        <p:spPr>
          <a:xfrm>
            <a:off x="571" y="321"/>
            <a:ext cx="9142857" cy="5142857"/>
          </a:xfrm>
          <a:prstGeom prst="rect">
            <a:avLst/>
          </a:prstGeom>
        </p:spPr>
      </p:pic>
      <p:sp>
        <p:nvSpPr>
          <p:cNvPr id="73" name="Google Shape;73;p15"/>
          <p:cNvSpPr txBox="1">
            <a:spLocks noGrp="1"/>
          </p:cNvSpPr>
          <p:nvPr>
            <p:ph type="title"/>
          </p:nvPr>
        </p:nvSpPr>
        <p:spPr>
          <a:xfrm>
            <a:off x="3035150" y="246925"/>
            <a:ext cx="5797200" cy="572700"/>
          </a:xfrm>
          <a:prstGeom prst="rect">
            <a:avLst/>
          </a:prstGeom>
        </p:spPr>
        <p:txBody>
          <a:bodyPr spcFirstLastPara="1" wrap="square" lIns="91425" tIns="91425" rIns="91425" bIns="91425" anchor="ctr" anchorCtr="0">
            <a:normAutofit/>
          </a:bodyPr>
          <a:lstStyle/>
          <a:p>
            <a:pPr marL="0" lvl="0" indent="0" algn="r" rtl="0">
              <a:lnSpc>
                <a:spcPct val="110000"/>
              </a:lnSpc>
              <a:spcBef>
                <a:spcPts val="0"/>
              </a:spcBef>
              <a:spcAft>
                <a:spcPts val="0"/>
              </a:spcAft>
              <a:buClr>
                <a:schemeClr val="dk1"/>
              </a:buClr>
              <a:buSzPct val="61874"/>
              <a:buFont typeface="Arial"/>
              <a:buNone/>
            </a:pPr>
            <a:r>
              <a:rPr lang="ru-RU" sz="1620" dirty="0">
                <a:solidFill>
                  <a:srgbClr val="434343"/>
                </a:solidFill>
                <a:latin typeface="Roboto Light"/>
                <a:ea typeface="Roboto Light"/>
                <a:cs typeface="Roboto Light"/>
                <a:sym typeface="Roboto Light"/>
              </a:rPr>
              <a:t>Регламент действий ипотечного брокера</a:t>
            </a:r>
            <a:endParaRPr sz="1620" dirty="0">
              <a:solidFill>
                <a:srgbClr val="434343"/>
              </a:solidFill>
              <a:latin typeface="Roboto Light"/>
              <a:ea typeface="Roboto Light"/>
              <a:cs typeface="Roboto Light"/>
              <a:sym typeface="Roboto Light"/>
            </a:endParaRPr>
          </a:p>
        </p:txBody>
      </p:sp>
      <p:sp>
        <p:nvSpPr>
          <p:cNvPr id="74" name="Google Shape;74;p15"/>
          <p:cNvSpPr txBox="1"/>
          <p:nvPr/>
        </p:nvSpPr>
        <p:spPr>
          <a:xfrm>
            <a:off x="592772" y="711609"/>
            <a:ext cx="8114400" cy="4678173"/>
          </a:xfrm>
          <a:prstGeom prst="rect">
            <a:avLst/>
          </a:prstGeom>
          <a:noFill/>
          <a:ln>
            <a:noFill/>
          </a:ln>
        </p:spPr>
        <p:txBody>
          <a:bodyPr spcFirstLastPara="1" wrap="square" lIns="91425" tIns="91425" rIns="91425" bIns="91425" anchor="t" anchorCtr="0">
            <a:spAutoFit/>
          </a:bodyPr>
          <a:lstStyle/>
          <a:p>
            <a:pPr indent="450215">
              <a:lnSpc>
                <a:spcPct val="150000"/>
              </a:lnSpc>
            </a:pPr>
            <a:r>
              <a:rPr lang="ru-RU" sz="1200" b="1" dirty="0">
                <a:effectLst/>
                <a:latin typeface="Times New Roman" panose="02020603050405020304" pitchFamily="18" charset="0"/>
                <a:ea typeface="Times New Roman" panose="02020603050405020304" pitchFamily="18" charset="0"/>
              </a:rPr>
              <a:t>Регламент действий ипотечного брокера по программе «Выкуп из-под залога»</a:t>
            </a:r>
            <a:endParaRPr lang="ru-RU" sz="1200" dirty="0">
              <a:effectLst/>
              <a:latin typeface="Times New Roman" panose="02020603050405020304" pitchFamily="18" charset="0"/>
              <a:ea typeface="Times New Roman" panose="02020603050405020304" pitchFamily="18" charset="0"/>
            </a:endParaRPr>
          </a:p>
          <a:p>
            <a:pPr indent="450215"/>
            <a:r>
              <a:rPr lang="ru-RU" sz="1100" dirty="0">
                <a:effectLst/>
                <a:latin typeface="Times New Roman" panose="02020603050405020304" pitchFamily="18" charset="0"/>
                <a:ea typeface="Times New Roman" panose="02020603050405020304" pitchFamily="18" charset="0"/>
              </a:rPr>
              <a:t>5. Согласование ОН в банке. Подготовка нотариальных согласий/брачного договора и др. необходимых для сделки документов. Расчет страхования в аккредитованных банком страховых компаниях. Согласование времени и даты сделки.</a:t>
            </a:r>
          </a:p>
          <a:p>
            <a:pPr indent="450215"/>
            <a:r>
              <a:rPr lang="ru-RU" sz="1100" dirty="0">
                <a:effectLst/>
                <a:latin typeface="Times New Roman" panose="02020603050405020304" pitchFamily="18" charset="0"/>
                <a:ea typeface="Times New Roman" panose="02020603050405020304" pitchFamily="18" charset="0"/>
              </a:rPr>
              <a:t>6. Провести сделку в несколько этапов, подробнее см. выше.</a:t>
            </a:r>
          </a:p>
          <a:p>
            <a:pPr indent="450215"/>
            <a:r>
              <a:rPr lang="ru-RU" sz="1100" dirty="0">
                <a:effectLst/>
                <a:latin typeface="Times New Roman" panose="02020603050405020304" pitchFamily="18" charset="0"/>
                <a:ea typeface="Times New Roman" panose="02020603050405020304" pitchFamily="18" charset="0"/>
              </a:rPr>
              <a:t>7. Погасить долг по ипотеке. Для этого:</a:t>
            </a:r>
          </a:p>
          <a:p>
            <a:pPr indent="450215"/>
            <a:r>
              <a:rPr lang="ru-RU" sz="1100" dirty="0">
                <a:effectLst/>
                <a:latin typeface="Times New Roman" panose="02020603050405020304" pitchFamily="18" charset="0"/>
                <a:ea typeface="Times New Roman" panose="02020603050405020304" pitchFamily="18" charset="0"/>
              </a:rPr>
              <a:t>- Написать заявление в банк на полное досрочное погашение ипотеки.</a:t>
            </a:r>
          </a:p>
          <a:p>
            <a:pPr indent="450215"/>
            <a:r>
              <a:rPr lang="ru-RU" sz="1100" dirty="0">
                <a:effectLst/>
                <a:latin typeface="Times New Roman" panose="02020603050405020304" pitchFamily="18" charset="0"/>
                <a:ea typeface="Times New Roman" panose="02020603050405020304" pitchFamily="18" charset="0"/>
              </a:rPr>
              <a:t>- Перевести денежные средства на закрытие ипотеки. Либо дождаться, пока их спишет банк, в зависимости от условий сделки. </a:t>
            </a:r>
          </a:p>
          <a:p>
            <a:pPr indent="450215"/>
            <a:r>
              <a:rPr lang="ru-RU" sz="1100" dirty="0">
                <a:effectLst/>
                <a:latin typeface="Times New Roman" panose="02020603050405020304" pitchFamily="18" charset="0"/>
                <a:ea typeface="Times New Roman" panose="02020603050405020304" pitchFamily="18" charset="0"/>
              </a:rPr>
              <a:t>- Получить справку о полном погашении долга и закладную (если оформлялся документ в бумажном виде)</a:t>
            </a:r>
          </a:p>
          <a:p>
            <a:pPr indent="450215"/>
            <a:r>
              <a:rPr lang="ru-RU" sz="1100" dirty="0">
                <a:effectLst/>
                <a:latin typeface="Times New Roman" panose="02020603050405020304" pitchFamily="18" charset="0"/>
                <a:ea typeface="Times New Roman" panose="02020603050405020304" pitchFamily="18" charset="0"/>
              </a:rPr>
              <a:t>Закладная готовится банком от 1 суток до примерно 1 месяца. </a:t>
            </a:r>
          </a:p>
          <a:p>
            <a:pPr indent="450215"/>
            <a:r>
              <a:rPr lang="ru-RU" sz="1100" dirty="0">
                <a:effectLst/>
                <a:latin typeface="Times New Roman" panose="02020603050405020304" pitchFamily="18" charset="0"/>
                <a:ea typeface="Times New Roman" panose="02020603050405020304" pitchFamily="18" charset="0"/>
              </a:rPr>
              <a:t>- Обратиться в </a:t>
            </a:r>
            <a:r>
              <a:rPr lang="ru-RU" sz="1100" dirty="0" err="1">
                <a:effectLst/>
                <a:latin typeface="Times New Roman" panose="02020603050405020304" pitchFamily="18" charset="0"/>
                <a:ea typeface="Times New Roman" panose="02020603050405020304" pitchFamily="18" charset="0"/>
              </a:rPr>
              <a:t>мфц</a:t>
            </a:r>
            <a:r>
              <a:rPr lang="ru-RU" sz="1100" dirty="0">
                <a:effectLst/>
                <a:latin typeface="Times New Roman" panose="02020603050405020304" pitchFamily="18" charset="0"/>
                <a:ea typeface="Times New Roman" panose="02020603050405020304" pitchFamily="18" charset="0"/>
              </a:rPr>
              <a:t> со справкой о погашении ипотеки и закладной. Если закладная оформлялась в электронном виде, банк самостоятельно подает документы через электронные каналы взаимодействия на снятие обременения.</a:t>
            </a:r>
          </a:p>
          <a:p>
            <a:pPr indent="450215"/>
            <a:r>
              <a:rPr lang="ru-RU" sz="1100" dirty="0">
                <a:effectLst/>
                <a:latin typeface="Times New Roman" panose="02020603050405020304" pitchFamily="18" charset="0"/>
                <a:ea typeface="Times New Roman" panose="02020603050405020304" pitchFamily="18" charset="0"/>
              </a:rPr>
              <a:t>Также, если закладная на бумаге, заявление в МФЦ может подать сотрудник банка по доверенности от продавца. Обременение с недвижимости Росреестр снимает за 3 рабочих дня.</a:t>
            </a:r>
          </a:p>
          <a:p>
            <a:pPr indent="450215"/>
            <a:r>
              <a:rPr lang="ru-RU" sz="1100" dirty="0">
                <a:effectLst/>
                <a:latin typeface="Times New Roman" panose="02020603050405020304" pitchFamily="18" charset="0"/>
                <a:ea typeface="Times New Roman" panose="02020603050405020304" pitchFamily="18" charset="0"/>
              </a:rPr>
              <a:t>- Через 3 рабочих дня получить в МФЦ выписку ЕГРН на продавца без обременения.</a:t>
            </a:r>
          </a:p>
          <a:p>
            <a:pPr marL="742950" lvl="1" indent="-285750">
              <a:buFont typeface="+mj-lt"/>
              <a:buAutoNum type="arabicPeriod" startAt="8"/>
            </a:pPr>
            <a:r>
              <a:rPr lang="ru-RU" sz="1100" dirty="0">
                <a:effectLst/>
                <a:latin typeface="Times New Roman" panose="02020603050405020304" pitchFamily="18" charset="0"/>
                <a:ea typeface="Times New Roman" panose="02020603050405020304" pitchFamily="18" charset="0"/>
              </a:rPr>
              <a:t>Зарегистрировать договор купли-продажи. Продавец и покупатель встречаются и сдают договор в Росреестр на госрегистрацию перехода права собственности.</a:t>
            </a:r>
          </a:p>
          <a:p>
            <a:pPr marL="742950" lvl="1" indent="-285750">
              <a:buFont typeface="+mj-lt"/>
              <a:buAutoNum type="arabicPeriod" startAt="8"/>
            </a:pPr>
            <a:r>
              <a:rPr lang="ru-RU" sz="1100" dirty="0">
                <a:effectLst/>
                <a:latin typeface="Times New Roman" panose="02020603050405020304" pitchFamily="18" charset="0"/>
                <a:ea typeface="Times New Roman" panose="02020603050405020304" pitchFamily="18" charset="0"/>
              </a:rPr>
              <a:t>Покупатель забирает документы на свое имя из Росреестра.</a:t>
            </a:r>
          </a:p>
          <a:p>
            <a:pPr marL="742950" lvl="1" indent="-285750">
              <a:buFont typeface="+mj-lt"/>
              <a:buAutoNum type="arabicPeriod" startAt="8"/>
            </a:pPr>
            <a:r>
              <a:rPr lang="ru-RU" sz="1100" dirty="0">
                <a:effectLst/>
                <a:latin typeface="Times New Roman" panose="02020603050405020304" pitchFamily="18" charset="0"/>
                <a:ea typeface="Times New Roman" panose="02020603050405020304" pitchFamily="18" charset="0"/>
              </a:rPr>
              <a:t>Производится окончательный расчет. Продавец и покупатель передают в банк документы, которые нужны, чтобы раскрыть второй аккредитив или ячейку, — они указаны в договоре. Обычно это выписка ЕГРН на имя покупателя.</a:t>
            </a:r>
          </a:p>
          <a:p>
            <a:pPr marL="742950" lvl="1" indent="-285750">
              <a:buFont typeface="+mj-lt"/>
              <a:buAutoNum type="arabicPeriod" startAt="8"/>
            </a:pPr>
            <a:r>
              <a:rPr lang="ru-RU" sz="1100" dirty="0">
                <a:effectLst/>
                <a:latin typeface="Times New Roman" panose="02020603050405020304" pitchFamily="18" charset="0"/>
                <a:ea typeface="Times New Roman" panose="02020603050405020304" pitchFamily="18" charset="0"/>
              </a:rPr>
              <a:t>Продавец получает оставшуюся сумму денег за квартиру.  </a:t>
            </a:r>
          </a:p>
          <a:p>
            <a:pPr indent="450215">
              <a:lnSpc>
                <a:spcPct val="150000"/>
              </a:lnSpc>
            </a:pPr>
            <a:r>
              <a:rPr lang="ru-RU" sz="1200" dirty="0">
                <a:effectLst/>
                <a:latin typeface="Times New Roman" panose="02020603050405020304" pitchFamily="18" charset="0"/>
                <a:ea typeface="Times New Roman" panose="02020603050405020304" pitchFamily="18" charset="0"/>
              </a:rPr>
              <a:t> </a:t>
            </a:r>
          </a:p>
          <a:p>
            <a:pPr indent="450215">
              <a:lnSpc>
                <a:spcPct val="150000"/>
              </a:lnSpc>
            </a:pPr>
            <a:r>
              <a:rPr lang="ru-RU" sz="1200" dirty="0">
                <a:effectLst/>
                <a:latin typeface="Times New Roman" panose="02020603050405020304" pitchFamily="18" charset="0"/>
                <a:ea typeface="Times New Roman" panose="02020603050405020304" pitchFamily="18" charset="0"/>
              </a:rPr>
              <a:t> </a:t>
            </a:r>
          </a:p>
          <a:p>
            <a:pPr indent="450215">
              <a:lnSpc>
                <a:spcPct val="150000"/>
              </a:lnSpc>
            </a:pPr>
            <a:endParaRPr lang="ru-RU"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12877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3" name="Рисунок 2">
            <a:extLst>
              <a:ext uri="{FF2B5EF4-FFF2-40B4-BE49-F238E27FC236}">
                <a16:creationId xmlns:a16="http://schemas.microsoft.com/office/drawing/2014/main" id="{77913135-6C38-4BDE-96D0-2266D07B519D}"/>
              </a:ext>
            </a:extLst>
          </p:cNvPr>
          <p:cNvPicPr>
            <a:picLocks noChangeAspect="1"/>
          </p:cNvPicPr>
          <p:nvPr/>
        </p:nvPicPr>
        <p:blipFill>
          <a:blip r:embed="rId3"/>
          <a:stretch>
            <a:fillRect/>
          </a:stretch>
        </p:blipFill>
        <p:spPr>
          <a:xfrm>
            <a:off x="571" y="321"/>
            <a:ext cx="9142857" cy="5142857"/>
          </a:xfrm>
          <a:prstGeom prst="rect">
            <a:avLst/>
          </a:prstGeom>
        </p:spPr>
      </p:pic>
      <p:sp>
        <p:nvSpPr>
          <p:cNvPr id="124" name="Google Shape;124;p22"/>
          <p:cNvSpPr txBox="1">
            <a:spLocks noGrp="1"/>
          </p:cNvSpPr>
          <p:nvPr>
            <p:ph type="ctrTitle"/>
          </p:nvPr>
        </p:nvSpPr>
        <p:spPr>
          <a:xfrm>
            <a:off x="3040625" y="1013350"/>
            <a:ext cx="5806800" cy="997500"/>
          </a:xfrm>
          <a:prstGeom prst="rect">
            <a:avLst/>
          </a:prstGeom>
        </p:spPr>
        <p:txBody>
          <a:bodyPr spcFirstLastPara="1" wrap="square" lIns="91425" tIns="91425" rIns="91425" bIns="91425" anchor="ctr" anchorCtr="0">
            <a:normAutofit/>
          </a:bodyPr>
          <a:lstStyle/>
          <a:p>
            <a:pPr marL="0" lvl="0" indent="0" algn="r" rtl="0">
              <a:lnSpc>
                <a:spcPct val="80000"/>
              </a:lnSpc>
              <a:spcBef>
                <a:spcPts val="0"/>
              </a:spcBef>
              <a:spcAft>
                <a:spcPts val="0"/>
              </a:spcAft>
              <a:buSzPts val="990"/>
              <a:buNone/>
            </a:pPr>
            <a:r>
              <a:rPr lang="ru" sz="3480" dirty="0">
                <a:latin typeface="Roboto Medium"/>
                <a:ea typeface="Roboto Medium"/>
                <a:cs typeface="Roboto Medium"/>
                <a:sym typeface="Roboto Medium"/>
              </a:rPr>
              <a:t>Спасибо за внимание!</a:t>
            </a:r>
            <a:endParaRPr sz="3480" dirty="0">
              <a:latin typeface="Roboto Medium"/>
              <a:ea typeface="Roboto Medium"/>
              <a:cs typeface="Roboto Medium"/>
              <a:sym typeface="Roboto Medium"/>
            </a:endParaRPr>
          </a:p>
        </p:txBody>
      </p:sp>
      <p:sp>
        <p:nvSpPr>
          <p:cNvPr id="125" name="Google Shape;125;p22"/>
          <p:cNvSpPr txBox="1">
            <a:spLocks noGrp="1"/>
          </p:cNvSpPr>
          <p:nvPr>
            <p:ph type="ctrTitle"/>
          </p:nvPr>
        </p:nvSpPr>
        <p:spPr>
          <a:xfrm>
            <a:off x="5851000" y="3431349"/>
            <a:ext cx="2970000" cy="417300"/>
          </a:xfrm>
          <a:prstGeom prst="rect">
            <a:avLst/>
          </a:prstGeom>
        </p:spPr>
        <p:txBody>
          <a:bodyPr spcFirstLastPara="1" wrap="square" lIns="91425" tIns="91425" rIns="91425" bIns="91425" anchor="ctr" anchorCtr="0">
            <a:normAutofit fontScale="90000"/>
          </a:bodyPr>
          <a:lstStyle/>
          <a:p>
            <a:pPr marL="0" lvl="0" indent="0" algn="r" rtl="0">
              <a:lnSpc>
                <a:spcPct val="80000"/>
              </a:lnSpc>
              <a:spcBef>
                <a:spcPts val="0"/>
              </a:spcBef>
              <a:spcAft>
                <a:spcPts val="0"/>
              </a:spcAft>
              <a:buSzPct val="47596"/>
              <a:buNone/>
            </a:pPr>
            <a:r>
              <a:rPr lang="ru" sz="2080" dirty="0">
                <a:latin typeface="Roboto Medium"/>
                <a:ea typeface="Roboto Medium"/>
                <a:cs typeface="Roboto Medium"/>
                <a:sym typeface="Roboto Medium"/>
              </a:rPr>
              <a:t>Пеленкова Наталья</a:t>
            </a:r>
            <a:endParaRPr sz="2080" dirty="0">
              <a:latin typeface="Roboto Medium"/>
              <a:ea typeface="Roboto Medium"/>
              <a:cs typeface="Roboto Medium"/>
              <a:sym typeface="Roboto Medium"/>
            </a:endParaRPr>
          </a:p>
        </p:txBody>
      </p:sp>
      <p:sp>
        <p:nvSpPr>
          <p:cNvPr id="126" name="Google Shape;126;p22"/>
          <p:cNvSpPr txBox="1">
            <a:spLocks noGrp="1"/>
          </p:cNvSpPr>
          <p:nvPr>
            <p:ph type="subTitle" idx="1"/>
          </p:nvPr>
        </p:nvSpPr>
        <p:spPr>
          <a:xfrm>
            <a:off x="6112775" y="3753402"/>
            <a:ext cx="2708400" cy="590700"/>
          </a:xfrm>
          <a:prstGeom prst="rect">
            <a:avLst/>
          </a:prstGeom>
        </p:spPr>
        <p:txBody>
          <a:bodyPr spcFirstLastPara="1" wrap="square" lIns="91425" tIns="91425" rIns="91425" bIns="91425" anchor="t" anchorCtr="0">
            <a:normAutofit/>
          </a:bodyPr>
          <a:lstStyle/>
          <a:p>
            <a:pPr marL="0" lvl="0" indent="0" algn="r" rtl="0">
              <a:lnSpc>
                <a:spcPct val="100000"/>
              </a:lnSpc>
              <a:spcBef>
                <a:spcPts val="0"/>
              </a:spcBef>
              <a:spcAft>
                <a:spcPts val="0"/>
              </a:spcAft>
              <a:buNone/>
            </a:pPr>
            <a:r>
              <a:rPr lang="ru" sz="1300" dirty="0">
                <a:latin typeface="Roboto Light"/>
                <a:ea typeface="Roboto Light"/>
                <a:cs typeface="Roboto Light"/>
                <a:sym typeface="Roboto Light"/>
              </a:rPr>
              <a:t>Руководитель группы ИБ</a:t>
            </a:r>
            <a:endParaRPr sz="1300" dirty="0">
              <a:latin typeface="Roboto Light"/>
              <a:ea typeface="Roboto Light"/>
              <a:cs typeface="Roboto Light"/>
              <a:sym typeface="Roboto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4" name="Рисунок 3">
            <a:extLst>
              <a:ext uri="{FF2B5EF4-FFF2-40B4-BE49-F238E27FC236}">
                <a16:creationId xmlns:a16="http://schemas.microsoft.com/office/drawing/2014/main" id="{EF135B9D-B13B-4889-85ED-CA1736BEDBFB}"/>
              </a:ext>
            </a:extLst>
          </p:cNvPr>
          <p:cNvPicPr>
            <a:picLocks noChangeAspect="1"/>
          </p:cNvPicPr>
          <p:nvPr/>
        </p:nvPicPr>
        <p:blipFill>
          <a:blip r:embed="rId3"/>
          <a:stretch>
            <a:fillRect/>
          </a:stretch>
        </p:blipFill>
        <p:spPr>
          <a:xfrm>
            <a:off x="571" y="321"/>
            <a:ext cx="9142857" cy="5142857"/>
          </a:xfrm>
          <a:prstGeom prst="rect">
            <a:avLst/>
          </a:prstGeom>
        </p:spPr>
      </p:pic>
      <p:sp>
        <p:nvSpPr>
          <p:cNvPr id="124" name="Google Shape;124;p22"/>
          <p:cNvSpPr txBox="1">
            <a:spLocks noGrp="1"/>
          </p:cNvSpPr>
          <p:nvPr>
            <p:ph type="ctrTitle"/>
          </p:nvPr>
        </p:nvSpPr>
        <p:spPr>
          <a:xfrm>
            <a:off x="3040625" y="1013350"/>
            <a:ext cx="5806800" cy="997500"/>
          </a:xfrm>
          <a:prstGeom prst="rect">
            <a:avLst/>
          </a:prstGeom>
        </p:spPr>
        <p:txBody>
          <a:bodyPr spcFirstLastPara="1" wrap="square" lIns="91425" tIns="91425" rIns="91425" bIns="91425" anchor="ctr" anchorCtr="0">
            <a:normAutofit/>
          </a:bodyPr>
          <a:lstStyle/>
          <a:p>
            <a:pPr marL="0" lvl="0" indent="0" algn="r" rtl="0">
              <a:lnSpc>
                <a:spcPct val="80000"/>
              </a:lnSpc>
              <a:spcBef>
                <a:spcPts val="0"/>
              </a:spcBef>
              <a:spcAft>
                <a:spcPts val="0"/>
              </a:spcAft>
              <a:buSzPts val="990"/>
              <a:buNone/>
            </a:pPr>
            <a:r>
              <a:rPr lang="ru" sz="3480">
                <a:latin typeface="Roboto Medium"/>
                <a:ea typeface="Roboto Medium"/>
                <a:cs typeface="Roboto Medium"/>
                <a:sym typeface="Roboto Medium"/>
              </a:rPr>
              <a:t>Наши контакты</a:t>
            </a:r>
            <a:endParaRPr sz="3480">
              <a:latin typeface="Roboto Medium"/>
              <a:ea typeface="Roboto Medium"/>
              <a:cs typeface="Roboto Medium"/>
              <a:sym typeface="Roboto Medium"/>
            </a:endParaRPr>
          </a:p>
        </p:txBody>
      </p:sp>
      <p:sp>
        <p:nvSpPr>
          <p:cNvPr id="125" name="Google Shape;125;p22"/>
          <p:cNvSpPr txBox="1">
            <a:spLocks noGrp="1"/>
          </p:cNvSpPr>
          <p:nvPr>
            <p:ph type="ctrTitle"/>
          </p:nvPr>
        </p:nvSpPr>
        <p:spPr>
          <a:xfrm>
            <a:off x="5851000" y="3431349"/>
            <a:ext cx="2970000" cy="417300"/>
          </a:xfrm>
          <a:prstGeom prst="rect">
            <a:avLst/>
          </a:prstGeom>
        </p:spPr>
        <p:txBody>
          <a:bodyPr spcFirstLastPara="1" wrap="square" lIns="91425" tIns="91425" rIns="91425" bIns="91425" anchor="ctr" anchorCtr="0">
            <a:normAutofit fontScale="90000"/>
          </a:bodyPr>
          <a:lstStyle/>
          <a:p>
            <a:pPr marL="0" lvl="0" indent="0" algn="r" rtl="0">
              <a:lnSpc>
                <a:spcPct val="80000"/>
              </a:lnSpc>
              <a:spcBef>
                <a:spcPts val="0"/>
              </a:spcBef>
              <a:spcAft>
                <a:spcPts val="0"/>
              </a:spcAft>
              <a:buSzPct val="47596"/>
              <a:buNone/>
            </a:pPr>
            <a:r>
              <a:rPr lang="ru" sz="2080">
                <a:latin typeface="Roboto Medium"/>
                <a:ea typeface="Roboto Medium"/>
                <a:cs typeface="Roboto Medium"/>
                <a:sym typeface="Roboto Medium"/>
              </a:rPr>
              <a:t>Киселева Ирина</a:t>
            </a:r>
            <a:endParaRPr sz="2080">
              <a:latin typeface="Roboto Medium"/>
              <a:ea typeface="Roboto Medium"/>
              <a:cs typeface="Roboto Medium"/>
              <a:sym typeface="Roboto Medium"/>
            </a:endParaRPr>
          </a:p>
        </p:txBody>
      </p:sp>
      <p:sp>
        <p:nvSpPr>
          <p:cNvPr id="126" name="Google Shape;126;p22"/>
          <p:cNvSpPr txBox="1">
            <a:spLocks noGrp="1"/>
          </p:cNvSpPr>
          <p:nvPr>
            <p:ph type="subTitle" idx="1"/>
          </p:nvPr>
        </p:nvSpPr>
        <p:spPr>
          <a:xfrm>
            <a:off x="6112775" y="3753402"/>
            <a:ext cx="2708400" cy="590700"/>
          </a:xfrm>
          <a:prstGeom prst="rect">
            <a:avLst/>
          </a:prstGeom>
        </p:spPr>
        <p:txBody>
          <a:bodyPr spcFirstLastPara="1" wrap="square" lIns="91425" tIns="91425" rIns="91425" bIns="91425" anchor="t" anchorCtr="0">
            <a:normAutofit/>
          </a:bodyPr>
          <a:lstStyle/>
          <a:p>
            <a:pPr marL="0" lvl="0" indent="0" algn="r" rtl="0">
              <a:lnSpc>
                <a:spcPct val="100000"/>
              </a:lnSpc>
              <a:spcBef>
                <a:spcPts val="0"/>
              </a:spcBef>
              <a:spcAft>
                <a:spcPts val="0"/>
              </a:spcAft>
              <a:buNone/>
            </a:pPr>
            <a:r>
              <a:rPr lang="ru" sz="1300">
                <a:latin typeface="Roboto Light"/>
                <a:ea typeface="Roboto Light"/>
                <a:cs typeface="Roboto Light"/>
                <a:sym typeface="Roboto Light"/>
              </a:rPr>
              <a:t>Руководитель Ипотечного учебного центра</a:t>
            </a:r>
            <a:endParaRPr sz="1300">
              <a:latin typeface="Roboto Light"/>
              <a:ea typeface="Roboto Light"/>
              <a:cs typeface="Roboto Light"/>
              <a:sym typeface="Roboto Light"/>
            </a:endParaRPr>
          </a:p>
        </p:txBody>
      </p:sp>
      <p:pic>
        <p:nvPicPr>
          <p:cNvPr id="9" name="Рисунок 8">
            <a:extLst>
              <a:ext uri="{FF2B5EF4-FFF2-40B4-BE49-F238E27FC236}">
                <a16:creationId xmlns:a16="http://schemas.microsoft.com/office/drawing/2014/main" id="{EA0E3A78-9C43-4A22-BAE7-F1D69B1B6314}"/>
              </a:ext>
            </a:extLst>
          </p:cNvPr>
          <p:cNvPicPr>
            <a:picLocks noChangeAspect="1"/>
          </p:cNvPicPr>
          <p:nvPr/>
        </p:nvPicPr>
        <p:blipFill>
          <a:blip r:embed="rId4"/>
          <a:stretch>
            <a:fillRect/>
          </a:stretch>
        </p:blipFill>
        <p:spPr>
          <a:xfrm>
            <a:off x="7393133" y="1902121"/>
            <a:ext cx="1328304" cy="1328304"/>
          </a:xfrm>
          <a:prstGeom prst="rect">
            <a:avLst/>
          </a:prstGeom>
        </p:spPr>
      </p:pic>
    </p:spTree>
    <p:extLst>
      <p:ext uri="{BB962C8B-B14F-4D97-AF65-F5344CB8AC3E}">
        <p14:creationId xmlns:p14="http://schemas.microsoft.com/office/powerpoint/2010/main" val="375296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4" name="Рисунок 3">
            <a:extLst>
              <a:ext uri="{FF2B5EF4-FFF2-40B4-BE49-F238E27FC236}">
                <a16:creationId xmlns:a16="http://schemas.microsoft.com/office/drawing/2014/main" id="{F72F76D2-D63A-483B-92BF-BB6C3A7C6A5E}"/>
              </a:ext>
            </a:extLst>
          </p:cNvPr>
          <p:cNvPicPr>
            <a:picLocks noChangeAspect="1"/>
          </p:cNvPicPr>
          <p:nvPr/>
        </p:nvPicPr>
        <p:blipFill>
          <a:blip r:embed="rId3"/>
          <a:stretch>
            <a:fillRect/>
          </a:stretch>
        </p:blipFill>
        <p:spPr>
          <a:xfrm>
            <a:off x="571" y="321"/>
            <a:ext cx="9142857" cy="5142857"/>
          </a:xfrm>
          <a:prstGeom prst="rect">
            <a:avLst/>
          </a:prstGeom>
        </p:spPr>
      </p:pic>
      <p:sp>
        <p:nvSpPr>
          <p:cNvPr id="73" name="Google Shape;73;p15"/>
          <p:cNvSpPr txBox="1">
            <a:spLocks noGrp="1"/>
          </p:cNvSpPr>
          <p:nvPr>
            <p:ph type="title"/>
          </p:nvPr>
        </p:nvSpPr>
        <p:spPr>
          <a:xfrm>
            <a:off x="3035150" y="246925"/>
            <a:ext cx="5797200" cy="572700"/>
          </a:xfrm>
          <a:prstGeom prst="rect">
            <a:avLst/>
          </a:prstGeom>
        </p:spPr>
        <p:txBody>
          <a:bodyPr spcFirstLastPara="1" wrap="square" lIns="91425" tIns="91425" rIns="91425" bIns="91425" anchor="ctr" anchorCtr="0">
            <a:normAutofit/>
          </a:bodyPr>
          <a:lstStyle/>
          <a:p>
            <a:pPr marL="0" lvl="0" indent="0" algn="r" rtl="0">
              <a:lnSpc>
                <a:spcPct val="110000"/>
              </a:lnSpc>
              <a:spcBef>
                <a:spcPts val="0"/>
              </a:spcBef>
              <a:spcAft>
                <a:spcPts val="0"/>
              </a:spcAft>
              <a:buClr>
                <a:schemeClr val="dk1"/>
              </a:buClr>
              <a:buSzPct val="61874"/>
              <a:buFont typeface="Arial"/>
              <a:buNone/>
            </a:pPr>
            <a:r>
              <a:rPr lang="ru-RU" sz="1620" dirty="0">
                <a:solidFill>
                  <a:srgbClr val="434343"/>
                </a:solidFill>
                <a:latin typeface="Roboto Light"/>
                <a:ea typeface="Roboto Light"/>
                <a:cs typeface="Roboto Light"/>
                <a:sym typeface="Roboto Light"/>
              </a:rPr>
              <a:t>Особенности программы</a:t>
            </a:r>
            <a:endParaRPr sz="1620" dirty="0">
              <a:solidFill>
                <a:srgbClr val="434343"/>
              </a:solidFill>
              <a:latin typeface="Roboto Light"/>
              <a:ea typeface="Roboto Light"/>
              <a:cs typeface="Roboto Light"/>
              <a:sym typeface="Roboto Light"/>
            </a:endParaRPr>
          </a:p>
        </p:txBody>
      </p:sp>
      <p:sp>
        <p:nvSpPr>
          <p:cNvPr id="74" name="Google Shape;74;p15"/>
          <p:cNvSpPr txBox="1"/>
          <p:nvPr/>
        </p:nvSpPr>
        <p:spPr>
          <a:xfrm>
            <a:off x="637740" y="1544975"/>
            <a:ext cx="8114400" cy="3062347"/>
          </a:xfrm>
          <a:prstGeom prst="rect">
            <a:avLst/>
          </a:prstGeom>
          <a:noFill/>
          <a:ln>
            <a:noFill/>
          </a:ln>
        </p:spPr>
        <p:txBody>
          <a:bodyPr spcFirstLastPara="1" wrap="square" lIns="91425" tIns="91425" rIns="91425" bIns="91425" anchor="t" anchorCtr="0">
            <a:spAutoFit/>
          </a:bodyPr>
          <a:lstStyle/>
          <a:p>
            <a:pPr indent="450215"/>
            <a:r>
              <a:rPr lang="ru-RU" sz="1100" b="1" dirty="0">
                <a:solidFill>
                  <a:srgbClr val="000000"/>
                </a:solidFill>
                <a:effectLst/>
                <a:latin typeface="Times New Roman" panose="02020603050405020304" pitchFamily="18" charset="0"/>
                <a:ea typeface="Times New Roman" panose="02020603050405020304" pitchFamily="18" charset="0"/>
              </a:rPr>
              <a:t>Залог </a:t>
            </a:r>
            <a:r>
              <a:rPr lang="ru-RU" sz="1100" dirty="0">
                <a:solidFill>
                  <a:srgbClr val="000000"/>
                </a:solidFill>
                <a:effectLst/>
                <a:latin typeface="Times New Roman" panose="02020603050405020304" pitchFamily="18" charset="0"/>
                <a:ea typeface="Times New Roman" panose="02020603050405020304" pitchFamily="18" charset="0"/>
              </a:rPr>
              <a:t>— это способ обеспечения обязательств должника перед кредитором. </a:t>
            </a:r>
            <a:endParaRPr lang="ru-RU" sz="1100" dirty="0">
              <a:effectLst/>
              <a:latin typeface="Calibri" panose="020F0502020204030204" pitchFamily="34" charset="0"/>
              <a:ea typeface="Calibri" panose="020F0502020204030204" pitchFamily="34" charset="0"/>
            </a:endParaRPr>
          </a:p>
          <a:p>
            <a:pPr indent="450215"/>
            <a:r>
              <a:rPr lang="ru-RU" sz="1100" b="1" dirty="0">
                <a:effectLst/>
                <a:latin typeface="Times New Roman" panose="02020603050405020304" pitchFamily="18" charset="0"/>
                <a:ea typeface="Calibri" panose="020F0502020204030204" pitchFamily="34" charset="0"/>
              </a:rPr>
              <a:t>Ипотека</a:t>
            </a:r>
            <a:r>
              <a:rPr lang="ru-RU" sz="1100" dirty="0">
                <a:effectLst/>
                <a:latin typeface="Times New Roman" panose="02020603050405020304" pitchFamily="18" charset="0"/>
                <a:ea typeface="Calibri" panose="020F0502020204030204" pitchFamily="34" charset="0"/>
              </a:rPr>
              <a:t> - вариант залога недвижимости, при котором объект недвижимости остаётся во владении и пользовании должника, а кредитор, в случае невыполнения должником своего обязательства, приобретает право получить удовлетворение за счёт реализации данного имущества.</a:t>
            </a:r>
            <a:endParaRPr lang="ru-RU" sz="1100" dirty="0">
              <a:effectLst/>
              <a:latin typeface="Calibri" panose="020F0502020204030204" pitchFamily="34" charset="0"/>
              <a:ea typeface="Calibri" panose="020F0502020204030204" pitchFamily="34" charset="0"/>
            </a:endParaRPr>
          </a:p>
          <a:p>
            <a:pPr indent="450215"/>
            <a:r>
              <a:rPr lang="ru-RU" sz="1100" dirty="0">
                <a:effectLst/>
                <a:latin typeface="Times New Roman" panose="02020603050405020304" pitchFamily="18" charset="0"/>
                <a:ea typeface="Calibri" panose="020F0502020204030204" pitchFamily="34" charset="0"/>
              </a:rPr>
              <a:t>Как любой иной залог, ипотека является способом обеспечения исполнения обязательств.</a:t>
            </a:r>
          </a:p>
          <a:p>
            <a:pPr indent="450215"/>
            <a:endParaRPr lang="ru-RU" sz="1100" dirty="0">
              <a:effectLst/>
              <a:latin typeface="Calibri" panose="020F0502020204030204" pitchFamily="34" charset="0"/>
              <a:ea typeface="Calibri" panose="020F0502020204030204" pitchFamily="34" charset="0"/>
            </a:endParaRPr>
          </a:p>
          <a:p>
            <a:pPr indent="450215"/>
            <a:r>
              <a:rPr lang="ru-RU" sz="1100" b="1" dirty="0">
                <a:effectLst/>
                <a:latin typeface="Times New Roman" panose="02020603050405020304" pitchFamily="18" charset="0"/>
                <a:ea typeface="Times New Roman" panose="02020603050405020304" pitchFamily="18" charset="0"/>
              </a:rPr>
              <a:t>Ипотека в силу закона.</a:t>
            </a:r>
            <a:r>
              <a:rPr lang="ru-RU" sz="1100" dirty="0">
                <a:effectLst/>
                <a:latin typeface="Times New Roman" panose="02020603050405020304" pitchFamily="18" charset="0"/>
                <a:ea typeface="Times New Roman" panose="02020603050405020304" pitchFamily="18" charset="0"/>
              </a:rPr>
              <a:t> Это классическая схема покупки недвижимости за счет кредитных средств банка.</a:t>
            </a:r>
          </a:p>
          <a:p>
            <a:pPr indent="450215"/>
            <a:r>
              <a:rPr lang="ru-RU" sz="1100" dirty="0">
                <a:effectLst/>
                <a:latin typeface="Times New Roman" panose="02020603050405020304" pitchFamily="18" charset="0"/>
                <a:ea typeface="Times New Roman" panose="02020603050405020304" pitchFamily="18" charset="0"/>
              </a:rPr>
              <a:t>Такую ипотеку регулирует закон (</a:t>
            </a:r>
            <a:r>
              <a:rPr lang="ru-RU" sz="1100" u="sng" dirty="0">
                <a:solidFill>
                  <a:srgbClr val="0563C1"/>
                </a:solidFill>
                <a:effectLst/>
                <a:latin typeface="Times New Roman" panose="02020603050405020304" pitchFamily="18" charset="0"/>
                <a:ea typeface="Times New Roman" panose="02020603050405020304" pitchFamily="18" charset="0"/>
                <a:hlinkClick r:id="rId4"/>
              </a:rPr>
              <a:t>ФЗ от 16.07.1998 № 102-ФЗ</a:t>
            </a:r>
            <a:r>
              <a:rPr lang="ru-RU" sz="1100" u="sng" dirty="0">
                <a:solidFill>
                  <a:srgbClr val="0563C1"/>
                </a:solidFill>
                <a:effectLst/>
                <a:latin typeface="Times New Roman" panose="02020603050405020304" pitchFamily="18" charset="0"/>
                <a:ea typeface="Times New Roman" panose="02020603050405020304" pitchFamily="18" charset="0"/>
              </a:rPr>
              <a:t>)</a:t>
            </a:r>
            <a:r>
              <a:rPr lang="ru-RU" sz="1100" dirty="0">
                <a:effectLst/>
                <a:latin typeface="Times New Roman" panose="02020603050405020304" pitchFamily="18" charset="0"/>
                <a:ea typeface="Times New Roman" panose="02020603050405020304" pitchFamily="18" charset="0"/>
              </a:rPr>
              <a:t>: банки предлагают стандартные условия по собственным программам или по программам, которые субсидирует государство, таким как ипотека с господдержкой или семейная ипотека </a:t>
            </a:r>
            <a:r>
              <a:rPr lang="ru-RU" sz="1100" u="sng" dirty="0">
                <a:solidFill>
                  <a:srgbClr val="0563C1"/>
                </a:solidFill>
                <a:effectLst/>
                <a:latin typeface="Times New Roman" panose="02020603050405020304" pitchFamily="18" charset="0"/>
                <a:ea typeface="Times New Roman" panose="02020603050405020304" pitchFamily="18" charset="0"/>
              </a:rPr>
              <a:t>(</a:t>
            </a:r>
            <a:r>
              <a:rPr lang="ru-RU" sz="1100" u="sng" dirty="0">
                <a:solidFill>
                  <a:srgbClr val="0563C1"/>
                </a:solidFill>
                <a:effectLst/>
                <a:latin typeface="Times New Roman" panose="02020603050405020304" pitchFamily="18" charset="0"/>
                <a:ea typeface="Times New Roman" panose="02020603050405020304" pitchFamily="18" charset="0"/>
                <a:hlinkClick r:id="rId5"/>
              </a:rPr>
              <a:t>п. 5 правил, утв. постановлением Правительства РФ от 23.04.2020 № 566</a:t>
            </a:r>
            <a:r>
              <a:rPr lang="ru-RU" sz="1100" u="sng" dirty="0">
                <a:solidFill>
                  <a:srgbClr val="0563C1"/>
                </a:solidFill>
                <a:effectLst/>
                <a:latin typeface="Times New Roman" panose="02020603050405020304" pitchFamily="18" charset="0"/>
                <a:ea typeface="Times New Roman" panose="02020603050405020304" pitchFamily="18" charset="0"/>
              </a:rPr>
              <a:t>)</a:t>
            </a:r>
            <a:r>
              <a:rPr lang="ru-RU" sz="1100" dirty="0">
                <a:effectLst/>
                <a:latin typeface="Times New Roman" panose="02020603050405020304" pitchFamily="18" charset="0"/>
                <a:ea typeface="Times New Roman" panose="02020603050405020304" pitchFamily="18" charset="0"/>
              </a:rPr>
              <a:t>. В зависимости от условий программы банка кредит достигает 90% от рыночной стоимости квартиры, которую заемщик оставляет в залог.</a:t>
            </a:r>
            <a:br>
              <a:rPr lang="ru-RU" sz="1100" dirty="0">
                <a:effectLst/>
                <a:latin typeface="Times New Roman" panose="02020603050405020304" pitchFamily="18" charset="0"/>
                <a:ea typeface="Times New Roman" panose="02020603050405020304" pitchFamily="18" charset="0"/>
              </a:rPr>
            </a:br>
            <a:endParaRPr lang="ru-RU" sz="1100" dirty="0">
              <a:effectLst/>
              <a:latin typeface="Times New Roman" panose="02020603050405020304" pitchFamily="18" charset="0"/>
              <a:ea typeface="Times New Roman" panose="02020603050405020304" pitchFamily="18" charset="0"/>
            </a:endParaRPr>
          </a:p>
          <a:p>
            <a:pPr indent="450215"/>
            <a:r>
              <a:rPr lang="ru-RU" sz="1100" b="1" dirty="0">
                <a:effectLst/>
                <a:latin typeface="Times New Roman" panose="02020603050405020304" pitchFamily="18" charset="0"/>
                <a:ea typeface="Times New Roman" panose="02020603050405020304" pitchFamily="18" charset="0"/>
              </a:rPr>
              <a:t>Ипотека в силу договора.</a:t>
            </a:r>
            <a:r>
              <a:rPr lang="ru-RU" sz="1100" dirty="0">
                <a:effectLst/>
                <a:latin typeface="Times New Roman" panose="02020603050405020304" pitchFamily="18" charset="0"/>
                <a:ea typeface="Times New Roman" panose="02020603050405020304" pitchFamily="18" charset="0"/>
              </a:rPr>
              <a:t> Ее главное отличие от ипотеки в силу закона в том, что клиент получает деньги от банка под залог недвижимости: своей или третьего лица, например родственника или знакомого. По такой программе ставки обычно выше на несколько процентных пунктов, а сумма кредита — не более 70—80% от оценочной стоимости закладываемой недвижимости.</a:t>
            </a:r>
          </a:p>
          <a:p>
            <a:endParaRPr sz="1100" dirty="0">
              <a:solidFill>
                <a:schemeClr val="dk1"/>
              </a:solidFill>
              <a:highlight>
                <a:srgbClr val="FFFFFF"/>
              </a:highlight>
            </a:endParaRPr>
          </a:p>
        </p:txBody>
      </p:sp>
      <p:sp>
        <p:nvSpPr>
          <p:cNvPr id="2" name="TextBox 1">
            <a:extLst>
              <a:ext uri="{FF2B5EF4-FFF2-40B4-BE49-F238E27FC236}">
                <a16:creationId xmlns:a16="http://schemas.microsoft.com/office/drawing/2014/main" id="{9E5FD05E-9BB9-9619-0A4B-06E8B25213AA}"/>
              </a:ext>
            </a:extLst>
          </p:cNvPr>
          <p:cNvSpPr txBox="1"/>
          <p:nvPr/>
        </p:nvSpPr>
        <p:spPr>
          <a:xfrm>
            <a:off x="3246474" y="956930"/>
            <a:ext cx="2021707" cy="307777"/>
          </a:xfrm>
          <a:prstGeom prst="rect">
            <a:avLst/>
          </a:prstGeom>
          <a:noFill/>
        </p:spPr>
        <p:txBody>
          <a:bodyPr wrap="none" rtlCol="0">
            <a:spAutoFit/>
          </a:bodyPr>
          <a:lstStyle/>
          <a:p>
            <a:r>
              <a:rPr lang="ru-RU" dirty="0"/>
              <a:t>Вводная информация</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3" name="Рисунок 2">
            <a:extLst>
              <a:ext uri="{FF2B5EF4-FFF2-40B4-BE49-F238E27FC236}">
                <a16:creationId xmlns:a16="http://schemas.microsoft.com/office/drawing/2014/main" id="{38C12C16-E118-40A0-879E-7319B3CF2B34}"/>
              </a:ext>
            </a:extLst>
          </p:cNvPr>
          <p:cNvPicPr>
            <a:picLocks noChangeAspect="1"/>
          </p:cNvPicPr>
          <p:nvPr/>
        </p:nvPicPr>
        <p:blipFill>
          <a:blip r:embed="rId3"/>
          <a:stretch>
            <a:fillRect/>
          </a:stretch>
        </p:blipFill>
        <p:spPr>
          <a:xfrm>
            <a:off x="571" y="321"/>
            <a:ext cx="9142857" cy="5142857"/>
          </a:xfrm>
          <a:prstGeom prst="rect">
            <a:avLst/>
          </a:prstGeom>
        </p:spPr>
      </p:pic>
      <p:sp>
        <p:nvSpPr>
          <p:cNvPr id="73" name="Google Shape;73;p15"/>
          <p:cNvSpPr txBox="1">
            <a:spLocks noGrp="1"/>
          </p:cNvSpPr>
          <p:nvPr>
            <p:ph type="title"/>
          </p:nvPr>
        </p:nvSpPr>
        <p:spPr>
          <a:xfrm>
            <a:off x="3035150" y="246925"/>
            <a:ext cx="5797200" cy="572700"/>
          </a:xfrm>
          <a:prstGeom prst="rect">
            <a:avLst/>
          </a:prstGeom>
        </p:spPr>
        <p:txBody>
          <a:bodyPr spcFirstLastPara="1" wrap="square" lIns="91425" tIns="91425" rIns="91425" bIns="91425" anchor="ctr" anchorCtr="0">
            <a:normAutofit/>
          </a:bodyPr>
          <a:lstStyle/>
          <a:p>
            <a:pPr marL="0" lvl="0" indent="0" algn="r" rtl="0">
              <a:lnSpc>
                <a:spcPct val="110000"/>
              </a:lnSpc>
              <a:spcBef>
                <a:spcPts val="0"/>
              </a:spcBef>
              <a:spcAft>
                <a:spcPts val="0"/>
              </a:spcAft>
              <a:buClr>
                <a:schemeClr val="dk1"/>
              </a:buClr>
              <a:buSzPct val="61874"/>
              <a:buFont typeface="Arial"/>
              <a:buNone/>
            </a:pPr>
            <a:r>
              <a:rPr lang="ru-RU" sz="1620" dirty="0">
                <a:solidFill>
                  <a:srgbClr val="434343"/>
                </a:solidFill>
                <a:latin typeface="Roboto Light"/>
                <a:ea typeface="Roboto Light"/>
                <a:cs typeface="Roboto Light"/>
                <a:sym typeface="Roboto Light"/>
              </a:rPr>
              <a:t>Особенности программы</a:t>
            </a:r>
            <a:endParaRPr sz="1620" dirty="0">
              <a:solidFill>
                <a:srgbClr val="434343"/>
              </a:solidFill>
              <a:latin typeface="Roboto Light"/>
              <a:ea typeface="Roboto Light"/>
              <a:cs typeface="Roboto Light"/>
              <a:sym typeface="Roboto Light"/>
            </a:endParaRPr>
          </a:p>
        </p:txBody>
      </p:sp>
      <p:sp>
        <p:nvSpPr>
          <p:cNvPr id="74" name="Google Shape;74;p15"/>
          <p:cNvSpPr txBox="1"/>
          <p:nvPr/>
        </p:nvSpPr>
        <p:spPr>
          <a:xfrm>
            <a:off x="616475" y="1041700"/>
            <a:ext cx="8114400" cy="3164939"/>
          </a:xfrm>
          <a:prstGeom prst="rect">
            <a:avLst/>
          </a:prstGeom>
          <a:noFill/>
          <a:ln>
            <a:noFill/>
          </a:ln>
        </p:spPr>
        <p:txBody>
          <a:bodyPr spcFirstLastPara="1" wrap="square" lIns="91425" tIns="91425" rIns="91425" bIns="91425" anchor="t" anchorCtr="0">
            <a:spAutoFit/>
          </a:bodyPr>
          <a:lstStyle/>
          <a:p>
            <a:pPr indent="450215"/>
            <a:r>
              <a:rPr lang="ru-RU" sz="1100" b="1" dirty="0">
                <a:solidFill>
                  <a:srgbClr val="000000"/>
                </a:solidFill>
                <a:effectLst/>
                <a:latin typeface="Times New Roman" panose="02020603050405020304" pitchFamily="18" charset="0"/>
                <a:ea typeface="Times New Roman" panose="02020603050405020304" pitchFamily="18" charset="0"/>
              </a:rPr>
              <a:t>Залогодатель</a:t>
            </a:r>
            <a:r>
              <a:rPr lang="ru-RU" sz="1100" dirty="0">
                <a:solidFill>
                  <a:srgbClr val="000000"/>
                </a:solidFill>
                <a:effectLst/>
                <a:latin typeface="Times New Roman" panose="02020603050405020304" pitchFamily="18" charset="0"/>
                <a:ea typeface="Times New Roman" panose="02020603050405020304" pitchFamily="18" charset="0"/>
              </a:rPr>
              <a:t> - лицо, которое осуществляет передачу своей собственности в залог; </a:t>
            </a:r>
          </a:p>
          <a:p>
            <a:pPr indent="450215"/>
            <a:endParaRPr lang="ru-RU" sz="1100" dirty="0">
              <a:effectLst/>
              <a:latin typeface="Calibri" panose="020F0502020204030204" pitchFamily="34" charset="0"/>
              <a:ea typeface="Calibri" panose="020F0502020204030204" pitchFamily="34" charset="0"/>
            </a:endParaRPr>
          </a:p>
          <a:p>
            <a:pPr indent="450215"/>
            <a:r>
              <a:rPr lang="ru-RU" sz="1100" b="1" dirty="0">
                <a:solidFill>
                  <a:srgbClr val="000000"/>
                </a:solidFill>
                <a:effectLst/>
                <a:latin typeface="Times New Roman" panose="02020603050405020304" pitchFamily="18" charset="0"/>
                <a:ea typeface="Times New Roman" panose="02020603050405020304" pitchFamily="18" charset="0"/>
              </a:rPr>
              <a:t>Залогодержатель</a:t>
            </a:r>
            <a:r>
              <a:rPr lang="ru-RU" sz="1100" dirty="0">
                <a:solidFill>
                  <a:srgbClr val="000000"/>
                </a:solidFill>
                <a:effectLst/>
                <a:latin typeface="Times New Roman" panose="02020603050405020304" pitchFamily="18" charset="0"/>
                <a:ea typeface="Times New Roman" panose="02020603050405020304" pitchFamily="18" charset="0"/>
              </a:rPr>
              <a:t> - лицо, которое принимает собственность залогодателя и гарантирует исполнение обязательства. </a:t>
            </a:r>
            <a:endParaRPr lang="ru-RU" sz="1100" dirty="0">
              <a:effectLst/>
              <a:latin typeface="Calibri" panose="020F0502020204030204" pitchFamily="34" charset="0"/>
              <a:ea typeface="Calibri" panose="020F0502020204030204" pitchFamily="34" charset="0"/>
            </a:endParaRPr>
          </a:p>
          <a:p>
            <a:pPr indent="450215"/>
            <a:r>
              <a:rPr lang="ru-RU" sz="1100" dirty="0">
                <a:solidFill>
                  <a:srgbClr val="000000"/>
                </a:solidFill>
                <a:effectLst/>
                <a:latin typeface="Times New Roman" panose="02020603050405020304" pitchFamily="18" charset="0"/>
                <a:ea typeface="Times New Roman" panose="02020603050405020304" pitchFamily="18" charset="0"/>
              </a:rPr>
              <a:t>Залогодателем может быть сам должник, либо же в качестве залогодателя может выступить третье лицо.</a:t>
            </a:r>
            <a:endParaRPr lang="ru-RU" sz="1100" dirty="0">
              <a:effectLst/>
              <a:latin typeface="Calibri" panose="020F0502020204030204" pitchFamily="34" charset="0"/>
              <a:ea typeface="Calibri" panose="020F0502020204030204" pitchFamily="34" charset="0"/>
            </a:endParaRPr>
          </a:p>
          <a:p>
            <a:pPr indent="450215"/>
            <a:r>
              <a:rPr lang="ru-RU" sz="1100" dirty="0">
                <a:solidFill>
                  <a:srgbClr val="000000"/>
                </a:solidFill>
                <a:effectLst/>
                <a:latin typeface="Times New Roman" panose="02020603050405020304" pitchFamily="18" charset="0"/>
                <a:ea typeface="Times New Roman" panose="02020603050405020304" pitchFamily="18" charset="0"/>
              </a:rPr>
              <a:t>Если должник не исполнит свои обязательства, у залогодержателя будет возможность удовлетворения своих требований за счет заложенной собственности. Он может обратить на нее взыскание, в этом заключается его преимущество перед иными кредиторами (</a:t>
            </a:r>
            <a:r>
              <a:rPr lang="ru-RU" sz="1100" dirty="0" err="1">
                <a:solidFill>
                  <a:srgbClr val="000000"/>
                </a:solidFill>
                <a:effectLst/>
                <a:latin typeface="Times New Roman" panose="02020603050405020304" pitchFamily="18" charset="0"/>
                <a:ea typeface="Times New Roman" panose="02020603050405020304" pitchFamily="18" charset="0"/>
              </a:rPr>
              <a:t>ст</a:t>
            </a:r>
            <a:r>
              <a:rPr lang="ru-RU" sz="1100" dirty="0">
                <a:solidFill>
                  <a:srgbClr val="000000"/>
                </a:solidFill>
                <a:effectLst/>
                <a:latin typeface="Times New Roman" panose="02020603050405020304" pitchFamily="18" charset="0"/>
                <a:ea typeface="Times New Roman" panose="02020603050405020304" pitchFamily="18" charset="0"/>
              </a:rPr>
              <a:t> 334 ГК РФ).</a:t>
            </a:r>
          </a:p>
          <a:p>
            <a:pPr indent="450215"/>
            <a:endParaRPr lang="ru-RU" sz="1100" dirty="0">
              <a:effectLst/>
              <a:latin typeface="Calibri" panose="020F0502020204030204" pitchFamily="34" charset="0"/>
              <a:ea typeface="Calibri" panose="020F0502020204030204" pitchFamily="34" charset="0"/>
            </a:endParaRPr>
          </a:p>
          <a:p>
            <a:pPr indent="450215"/>
            <a:r>
              <a:rPr lang="ru-RU" sz="1100" b="1" spc="-25" dirty="0">
                <a:solidFill>
                  <a:srgbClr val="000000"/>
                </a:solidFill>
                <a:effectLst/>
                <a:latin typeface="Times New Roman" panose="02020603050405020304" pitchFamily="18" charset="0"/>
                <a:ea typeface="Times New Roman" panose="02020603050405020304" pitchFamily="18" charset="0"/>
              </a:rPr>
              <a:t>Залогом могут быть следующие вещи:</a:t>
            </a:r>
            <a:endParaRPr lang="ru-RU" sz="1100" b="1" dirty="0">
              <a:effectLst/>
              <a:latin typeface="Calibri" panose="020F0502020204030204" pitchFamily="34" charset="0"/>
              <a:ea typeface="Calibri" panose="020F0502020204030204" pitchFamily="34" charset="0"/>
            </a:endParaRPr>
          </a:p>
          <a:p>
            <a:pPr marL="342900" lvl="0" indent="-342900">
              <a:tabLst>
                <a:tab pos="457200" algn="l"/>
              </a:tabLst>
            </a:pPr>
            <a:r>
              <a:rPr lang="ru-RU" sz="1100" dirty="0">
                <a:solidFill>
                  <a:srgbClr val="000000"/>
                </a:solidFill>
                <a:effectLst/>
                <a:latin typeface="Times New Roman" panose="02020603050405020304" pitchFamily="18" charset="0"/>
                <a:ea typeface="Times New Roman" panose="02020603050405020304" pitchFamily="18" charset="0"/>
              </a:rPr>
              <a:t>- Все виды недвижимости (включая квартиры, здания и сооружения).</a:t>
            </a:r>
            <a:endParaRPr lang="ru-RU" sz="1100" dirty="0">
              <a:effectLst/>
              <a:latin typeface="Calibri" panose="020F0502020204030204" pitchFamily="34" charset="0"/>
              <a:ea typeface="Calibri" panose="020F0502020204030204" pitchFamily="34" charset="0"/>
            </a:endParaRPr>
          </a:p>
          <a:p>
            <a:pPr marL="342900" lvl="0" indent="-342900">
              <a:tabLst>
                <a:tab pos="457200" algn="l"/>
              </a:tabLst>
            </a:pPr>
            <a:r>
              <a:rPr lang="ru-RU" sz="1100" dirty="0">
                <a:solidFill>
                  <a:srgbClr val="000000"/>
                </a:solidFill>
                <a:effectLst/>
                <a:latin typeface="Times New Roman" panose="02020603050405020304" pitchFamily="18" charset="0"/>
                <a:ea typeface="Times New Roman" panose="02020603050405020304" pitchFamily="18" charset="0"/>
              </a:rPr>
              <a:t>- Все виды движимого имущества (транспортные средства, оборудование).</a:t>
            </a:r>
            <a:endParaRPr lang="ru-RU" sz="1100" dirty="0">
              <a:effectLst/>
              <a:latin typeface="Calibri" panose="020F0502020204030204" pitchFamily="34" charset="0"/>
              <a:ea typeface="Calibri" panose="020F0502020204030204" pitchFamily="34" charset="0"/>
            </a:endParaRPr>
          </a:p>
          <a:p>
            <a:pPr marL="342900" lvl="0" indent="-342900">
              <a:tabLst>
                <a:tab pos="457200" algn="l"/>
              </a:tabLst>
            </a:pPr>
            <a:r>
              <a:rPr lang="ru-RU" sz="1100" dirty="0">
                <a:solidFill>
                  <a:srgbClr val="000000"/>
                </a:solidFill>
                <a:effectLst/>
                <a:latin typeface="Times New Roman" panose="02020603050405020304" pitchFamily="18" charset="0"/>
                <a:ea typeface="Times New Roman" panose="02020603050405020304" pitchFamily="18" charset="0"/>
              </a:rPr>
              <a:t>- Имущественные права.</a:t>
            </a:r>
          </a:p>
          <a:p>
            <a:pPr marL="342900" lvl="0" indent="-342900">
              <a:tabLst>
                <a:tab pos="457200" algn="l"/>
              </a:tabLst>
            </a:pPr>
            <a:endParaRPr lang="ru-RU" sz="1100" dirty="0">
              <a:effectLst/>
              <a:latin typeface="Calibri" panose="020F0502020204030204" pitchFamily="34" charset="0"/>
              <a:ea typeface="Calibri" panose="020F0502020204030204" pitchFamily="34" charset="0"/>
            </a:endParaRPr>
          </a:p>
          <a:p>
            <a:pPr marL="0" lvl="0" indent="0" algn="l" rtl="0">
              <a:spcBef>
                <a:spcPts val="800"/>
              </a:spcBef>
              <a:spcAft>
                <a:spcPts val="0"/>
              </a:spcAft>
              <a:buNone/>
            </a:pPr>
            <a:r>
              <a:rPr lang="ru-RU" sz="1100" b="1" dirty="0">
                <a:solidFill>
                  <a:schemeClr val="dk1"/>
                </a:solidFill>
                <a:highlight>
                  <a:srgbClr val="FFFFFF"/>
                </a:highlight>
                <a:latin typeface="Times New Roman" panose="02020603050405020304" pitchFamily="18" charset="0"/>
                <a:cs typeface="Times New Roman" panose="02020603050405020304" pitchFamily="18" charset="0"/>
              </a:rPr>
              <a:t>           "Выкуп из-под залога" </a:t>
            </a:r>
            <a:r>
              <a:rPr lang="ru-RU" sz="1100" dirty="0">
                <a:solidFill>
                  <a:schemeClr val="dk1"/>
                </a:solidFill>
                <a:highlight>
                  <a:srgbClr val="FFFFFF"/>
                </a:highlight>
                <a:latin typeface="Times New Roman" panose="02020603050405020304" pitchFamily="18" charset="0"/>
                <a:cs typeface="Times New Roman" panose="02020603050405020304" pitchFamily="18" charset="0"/>
              </a:rPr>
              <a:t>— это процедура, позволяющая выкупить у банка-кредитора объект недвижимости. По такому объекту недвижимости, скорее всего, не будет неприятных сюрпризов, так как банк и страховая компания продавца уже проверяли документы и юридическую чистоту предыдущей сделки. Если, конечно, продавец не успел накопить долгов за время выплаты ипотеки.</a:t>
            </a:r>
          </a:p>
        </p:txBody>
      </p:sp>
    </p:spTree>
    <p:extLst>
      <p:ext uri="{BB962C8B-B14F-4D97-AF65-F5344CB8AC3E}">
        <p14:creationId xmlns:p14="http://schemas.microsoft.com/office/powerpoint/2010/main" val="2484105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3" name="Рисунок 2">
            <a:extLst>
              <a:ext uri="{FF2B5EF4-FFF2-40B4-BE49-F238E27FC236}">
                <a16:creationId xmlns:a16="http://schemas.microsoft.com/office/drawing/2014/main" id="{FF0E438D-12F6-457B-98EF-2AB80F299BA0}"/>
              </a:ext>
            </a:extLst>
          </p:cNvPr>
          <p:cNvPicPr>
            <a:picLocks noChangeAspect="1"/>
          </p:cNvPicPr>
          <p:nvPr/>
        </p:nvPicPr>
        <p:blipFill>
          <a:blip r:embed="rId3"/>
          <a:stretch>
            <a:fillRect/>
          </a:stretch>
        </p:blipFill>
        <p:spPr>
          <a:xfrm>
            <a:off x="571" y="321"/>
            <a:ext cx="9142857" cy="5142857"/>
          </a:xfrm>
          <a:prstGeom prst="rect">
            <a:avLst/>
          </a:prstGeom>
        </p:spPr>
      </p:pic>
      <p:sp>
        <p:nvSpPr>
          <p:cNvPr id="73" name="Google Shape;73;p15"/>
          <p:cNvSpPr txBox="1">
            <a:spLocks noGrp="1"/>
          </p:cNvSpPr>
          <p:nvPr>
            <p:ph type="title"/>
          </p:nvPr>
        </p:nvSpPr>
        <p:spPr>
          <a:xfrm>
            <a:off x="3035150" y="246925"/>
            <a:ext cx="5797200" cy="572700"/>
          </a:xfrm>
          <a:prstGeom prst="rect">
            <a:avLst/>
          </a:prstGeom>
        </p:spPr>
        <p:txBody>
          <a:bodyPr spcFirstLastPara="1" wrap="square" lIns="91425" tIns="91425" rIns="91425" bIns="91425" anchor="ctr" anchorCtr="0">
            <a:normAutofit/>
          </a:bodyPr>
          <a:lstStyle/>
          <a:p>
            <a:pPr marL="0" lvl="0" indent="0" algn="r" rtl="0">
              <a:lnSpc>
                <a:spcPct val="110000"/>
              </a:lnSpc>
              <a:spcBef>
                <a:spcPts val="0"/>
              </a:spcBef>
              <a:spcAft>
                <a:spcPts val="0"/>
              </a:spcAft>
              <a:buClr>
                <a:schemeClr val="dk1"/>
              </a:buClr>
              <a:buSzPct val="61874"/>
              <a:buFont typeface="Arial"/>
              <a:buNone/>
            </a:pPr>
            <a:r>
              <a:rPr lang="ru-RU" sz="1620" dirty="0">
                <a:solidFill>
                  <a:srgbClr val="434343"/>
                </a:solidFill>
                <a:latin typeface="Roboto Light"/>
                <a:ea typeface="Roboto Light"/>
                <a:cs typeface="Roboto Light"/>
                <a:sym typeface="Roboto Light"/>
              </a:rPr>
              <a:t>Особенности программы</a:t>
            </a:r>
            <a:endParaRPr sz="1620" dirty="0">
              <a:solidFill>
                <a:srgbClr val="434343"/>
              </a:solidFill>
              <a:latin typeface="Roboto Light"/>
              <a:ea typeface="Roboto Light"/>
              <a:cs typeface="Roboto Light"/>
              <a:sym typeface="Roboto Light"/>
            </a:endParaRPr>
          </a:p>
        </p:txBody>
      </p:sp>
      <p:sp>
        <p:nvSpPr>
          <p:cNvPr id="74" name="Google Shape;74;p15"/>
          <p:cNvSpPr txBox="1"/>
          <p:nvPr/>
        </p:nvSpPr>
        <p:spPr>
          <a:xfrm>
            <a:off x="616475" y="1041700"/>
            <a:ext cx="8114400" cy="3724066"/>
          </a:xfrm>
          <a:prstGeom prst="rect">
            <a:avLst/>
          </a:prstGeom>
          <a:noFill/>
          <a:ln>
            <a:noFill/>
          </a:ln>
        </p:spPr>
        <p:txBody>
          <a:bodyPr spcFirstLastPara="1" wrap="square" lIns="91425" tIns="91425" rIns="91425" bIns="91425" anchor="t" anchorCtr="0">
            <a:spAutoFit/>
          </a:bodyPr>
          <a:lstStyle/>
          <a:p>
            <a:pPr indent="450215"/>
            <a:r>
              <a:rPr lang="ru-RU" sz="1200" b="1" dirty="0">
                <a:effectLst/>
                <a:latin typeface="Times New Roman" panose="02020603050405020304" pitchFamily="18" charset="0"/>
                <a:ea typeface="Calibri" panose="020F0502020204030204" pitchFamily="34" charset="0"/>
              </a:rPr>
              <a:t>Покупка залоговой недвижимости</a:t>
            </a:r>
            <a:r>
              <a:rPr lang="ru-RU" sz="1200" dirty="0">
                <a:effectLst/>
                <a:latin typeface="Times New Roman" panose="02020603050405020304" pitchFamily="18" charset="0"/>
                <a:ea typeface="Calibri" panose="020F0502020204030204" pitchFamily="34" charset="0"/>
              </a:rPr>
              <a:t> — это покупка объекта, который находится под обременением.</a:t>
            </a:r>
          </a:p>
          <a:p>
            <a:pPr indent="450215"/>
            <a:endParaRPr lang="ru-RU" sz="1200" dirty="0">
              <a:effectLst/>
              <a:latin typeface="Calibri" panose="020F0502020204030204" pitchFamily="34" charset="0"/>
              <a:ea typeface="Calibri" panose="020F0502020204030204" pitchFamily="34" charset="0"/>
            </a:endParaRPr>
          </a:p>
          <a:p>
            <a:pPr indent="450215"/>
            <a:r>
              <a:rPr lang="ru-RU" sz="1200" dirty="0">
                <a:solidFill>
                  <a:srgbClr val="000000"/>
                </a:solidFill>
                <a:effectLst/>
                <a:latin typeface="Times New Roman" panose="02020603050405020304" pitchFamily="18" charset="0"/>
                <a:ea typeface="Times New Roman" panose="02020603050405020304" pitchFamily="18" charset="0"/>
              </a:rPr>
              <a:t>Залоговую квартиру можно купить в таких ситуациях:</a:t>
            </a:r>
          </a:p>
          <a:p>
            <a:pPr indent="450215"/>
            <a:endParaRPr lang="ru-RU" sz="1200" dirty="0">
              <a:effectLst/>
              <a:latin typeface="Times New Roman" panose="02020603050405020304" pitchFamily="18" charset="0"/>
              <a:ea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ru-RU" sz="1200" dirty="0">
                <a:solidFill>
                  <a:srgbClr val="000000"/>
                </a:solidFill>
                <a:effectLst/>
                <a:latin typeface="Times New Roman" panose="02020603050405020304" pitchFamily="18" charset="0"/>
                <a:ea typeface="Calibri" panose="020F0502020204030204" pitchFamily="34" charset="0"/>
              </a:rPr>
              <a:t>продавцом выступает сам заемщик. Покупателя на квартиру он может искать самостоятельно, с помощью </a:t>
            </a:r>
            <a:r>
              <a:rPr lang="ru-RU" sz="1200" dirty="0">
                <a:solidFill>
                  <a:schemeClr val="tx1"/>
                </a:solidFill>
                <a:effectLst/>
                <a:latin typeface="Times New Roman" panose="02020603050405020304" pitchFamily="18" charset="0"/>
                <a:ea typeface="Calibri" panose="020F0502020204030204" pitchFamily="34" charset="0"/>
              </a:rPr>
              <a:t>риэлтора</a:t>
            </a:r>
            <a:r>
              <a:rPr lang="ru-RU" sz="1200" dirty="0">
                <a:solidFill>
                  <a:srgbClr val="000000"/>
                </a:solidFill>
                <a:effectLst/>
                <a:latin typeface="Times New Roman" panose="02020603050405020304" pitchFamily="18" charset="0"/>
                <a:ea typeface="Calibri" panose="020F0502020204030204" pitchFamily="34" charset="0"/>
              </a:rPr>
              <a:t> или банка, в котором оформлен кредит;</a:t>
            </a:r>
            <a:endParaRPr lang="ru-RU" sz="12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ru-RU" sz="1200" dirty="0">
                <a:solidFill>
                  <a:srgbClr val="000000"/>
                </a:solidFill>
                <a:effectLst/>
                <a:latin typeface="Times New Roman" panose="02020603050405020304" pitchFamily="18" charset="0"/>
                <a:ea typeface="Calibri" panose="020F0502020204030204" pitchFamily="34" charset="0"/>
              </a:rPr>
              <a:t>квартира выставляется на аукцион по решению суда;</a:t>
            </a:r>
            <a:endParaRPr lang="ru-RU" sz="12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ru-RU" sz="1200" dirty="0">
                <a:solidFill>
                  <a:srgbClr val="000000"/>
                </a:solidFill>
                <a:effectLst/>
                <a:latin typeface="Times New Roman" panose="02020603050405020304" pitchFamily="18" charset="0"/>
                <a:ea typeface="Calibri" panose="020F0502020204030204" pitchFamily="34" charset="0"/>
              </a:rPr>
              <a:t>продавцом выступает банк. Квартиру могут продавать по согласованию с заемщиком или по решению суда, если объект не продался на торгах.</a:t>
            </a:r>
          </a:p>
          <a:p>
            <a:pPr marL="342900" lvl="0" indent="-342900">
              <a:buSzPts val="1000"/>
              <a:buFont typeface="Symbol" panose="05050102010706020507" pitchFamily="18" charset="2"/>
              <a:buChar char=""/>
              <a:tabLst>
                <a:tab pos="457200" algn="l"/>
              </a:tabLst>
            </a:pPr>
            <a:endParaRPr lang="ru-RU" sz="1200" dirty="0">
              <a:latin typeface="Times New Roman" panose="02020603050405020304" pitchFamily="18" charset="0"/>
              <a:ea typeface="Calibri" panose="020F0502020204030204" pitchFamily="34" charset="0"/>
            </a:endParaRPr>
          </a:p>
          <a:p>
            <a:pPr indent="450215"/>
            <a:r>
              <a:rPr lang="ru-RU" sz="1200" b="1" dirty="0">
                <a:solidFill>
                  <a:srgbClr val="000000"/>
                </a:solidFill>
                <a:effectLst/>
                <a:latin typeface="Times New Roman" panose="02020603050405020304" pitchFamily="18" charset="0"/>
                <a:ea typeface="Times New Roman" panose="02020603050405020304" pitchFamily="18" charset="0"/>
              </a:rPr>
              <a:t>Причины продажи ОН из-под залога:</a:t>
            </a:r>
            <a:endParaRPr lang="ru-RU" sz="1200" b="1" dirty="0">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r>
              <a:rPr lang="ru-RU" sz="1200" dirty="0">
                <a:solidFill>
                  <a:srgbClr val="000000"/>
                </a:solidFill>
                <a:effectLst/>
                <a:latin typeface="Times New Roman" panose="02020603050405020304" pitchFamily="18" charset="0"/>
                <a:ea typeface="Times New Roman" panose="02020603050405020304" pitchFamily="18" charset="0"/>
              </a:rPr>
              <a:t>с целью улучшения жилищных условий (чтобы купить квартиру с лучшими характеристиками в сравнении с предыдущей);</a:t>
            </a:r>
            <a:endParaRPr lang="ru-RU" sz="1200" dirty="0">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r>
              <a:rPr lang="ru-RU" sz="1200" dirty="0">
                <a:solidFill>
                  <a:srgbClr val="000000"/>
                </a:solidFill>
                <a:effectLst/>
                <a:latin typeface="Times New Roman" panose="02020603050405020304" pitchFamily="18" charset="0"/>
                <a:ea typeface="Times New Roman" panose="02020603050405020304" pitchFamily="18" charset="0"/>
              </a:rPr>
              <a:t> развод (супругам нужно поделить между собой ипотечную квартиру);</a:t>
            </a:r>
            <a:endParaRPr lang="ru-RU" sz="1200" dirty="0">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r>
              <a:rPr lang="ru-RU" sz="1200" dirty="0">
                <a:solidFill>
                  <a:srgbClr val="000000"/>
                </a:solidFill>
                <a:effectLst/>
                <a:latin typeface="Times New Roman" panose="02020603050405020304" pitchFamily="18" charset="0"/>
                <a:ea typeface="Times New Roman" panose="02020603050405020304" pitchFamily="18" charset="0"/>
              </a:rPr>
              <a:t> невозможность платить по принятым на себя обязательствам.</a:t>
            </a:r>
            <a:endParaRPr lang="ru-RU" sz="1200" dirty="0">
              <a:effectLst/>
              <a:latin typeface="Times New Roman" panose="02020603050405020304" pitchFamily="18" charset="0"/>
              <a:ea typeface="Times New Roman" panose="02020603050405020304" pitchFamily="18" charset="0"/>
            </a:endParaRPr>
          </a:p>
          <a:p>
            <a:pPr marL="171450" indent="-171450">
              <a:buFont typeface="Arial" panose="020B0604020202020204" pitchFamily="34" charset="0"/>
              <a:buChar char="•"/>
            </a:pPr>
            <a:r>
              <a:rPr lang="ru-RU" sz="1200" dirty="0">
                <a:effectLst/>
                <a:latin typeface="Times New Roman" panose="02020603050405020304" pitchFamily="18" charset="0"/>
                <a:ea typeface="Times New Roman" panose="02020603050405020304" pitchFamily="18" charset="0"/>
              </a:rPr>
              <a:t> </a:t>
            </a:r>
          </a:p>
          <a:p>
            <a:pPr indent="450215"/>
            <a:r>
              <a:rPr lang="ru-RU" sz="1200" dirty="0">
                <a:solidFill>
                  <a:srgbClr val="000000"/>
                </a:solidFill>
                <a:effectLst/>
                <a:latin typeface="Times New Roman" panose="02020603050405020304" pitchFamily="18" charset="0"/>
                <a:ea typeface="Times New Roman" panose="02020603050405020304" pitchFamily="18" charset="0"/>
              </a:rPr>
              <a:t>Основное время мы уделим тем ситуациям, когда собственник по своему желанию хочет продать объект недвижимости. </a:t>
            </a:r>
            <a:endParaRPr lang="ru-RU" sz="1200" dirty="0">
              <a:effectLst/>
              <a:latin typeface="Times New Roman" panose="02020603050405020304" pitchFamily="18" charset="0"/>
              <a:ea typeface="Times New Roman" panose="02020603050405020304" pitchFamily="18" charset="0"/>
            </a:endParaRPr>
          </a:p>
          <a:p>
            <a:pPr lvl="0">
              <a:buSzPts val="1000"/>
              <a:tabLst>
                <a:tab pos="457200" algn="l"/>
              </a:tabLst>
            </a:pPr>
            <a:endParaRPr lang="ru-RU"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57799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3" name="Рисунок 2">
            <a:extLst>
              <a:ext uri="{FF2B5EF4-FFF2-40B4-BE49-F238E27FC236}">
                <a16:creationId xmlns:a16="http://schemas.microsoft.com/office/drawing/2014/main" id="{873E8397-92B1-4200-8472-436877FF8F1A}"/>
              </a:ext>
            </a:extLst>
          </p:cNvPr>
          <p:cNvPicPr>
            <a:picLocks noChangeAspect="1"/>
          </p:cNvPicPr>
          <p:nvPr/>
        </p:nvPicPr>
        <p:blipFill>
          <a:blip r:embed="rId3"/>
          <a:stretch>
            <a:fillRect/>
          </a:stretch>
        </p:blipFill>
        <p:spPr>
          <a:xfrm>
            <a:off x="571" y="321"/>
            <a:ext cx="9142857" cy="5142857"/>
          </a:xfrm>
          <a:prstGeom prst="rect">
            <a:avLst/>
          </a:prstGeom>
        </p:spPr>
      </p:pic>
      <p:sp>
        <p:nvSpPr>
          <p:cNvPr id="73" name="Google Shape;73;p15"/>
          <p:cNvSpPr txBox="1">
            <a:spLocks noGrp="1"/>
          </p:cNvSpPr>
          <p:nvPr>
            <p:ph type="title"/>
          </p:nvPr>
        </p:nvSpPr>
        <p:spPr>
          <a:xfrm>
            <a:off x="3035150" y="246925"/>
            <a:ext cx="5797200" cy="572700"/>
          </a:xfrm>
          <a:prstGeom prst="rect">
            <a:avLst/>
          </a:prstGeom>
        </p:spPr>
        <p:txBody>
          <a:bodyPr spcFirstLastPara="1" wrap="square" lIns="91425" tIns="91425" rIns="91425" bIns="91425" anchor="ctr" anchorCtr="0">
            <a:normAutofit/>
          </a:bodyPr>
          <a:lstStyle/>
          <a:p>
            <a:pPr marL="0" lvl="0" indent="0" algn="r" rtl="0">
              <a:lnSpc>
                <a:spcPct val="110000"/>
              </a:lnSpc>
              <a:spcBef>
                <a:spcPts val="0"/>
              </a:spcBef>
              <a:spcAft>
                <a:spcPts val="0"/>
              </a:spcAft>
              <a:buClr>
                <a:schemeClr val="dk1"/>
              </a:buClr>
              <a:buSzPct val="61874"/>
              <a:buFont typeface="Arial"/>
              <a:buNone/>
            </a:pPr>
            <a:r>
              <a:rPr lang="ru-RU" sz="1620" dirty="0">
                <a:solidFill>
                  <a:srgbClr val="434343"/>
                </a:solidFill>
                <a:latin typeface="Roboto Light"/>
                <a:ea typeface="Roboto Light"/>
                <a:cs typeface="Roboto Light"/>
                <a:sym typeface="Roboto Light"/>
              </a:rPr>
              <a:t>Варианты проведения сделки</a:t>
            </a:r>
            <a:endParaRPr sz="1620" dirty="0">
              <a:solidFill>
                <a:srgbClr val="434343"/>
              </a:solidFill>
              <a:latin typeface="Roboto Light"/>
              <a:ea typeface="Roboto Light"/>
              <a:cs typeface="Roboto Light"/>
              <a:sym typeface="Roboto Light"/>
            </a:endParaRPr>
          </a:p>
        </p:txBody>
      </p:sp>
      <p:sp>
        <p:nvSpPr>
          <p:cNvPr id="74" name="Google Shape;74;p15"/>
          <p:cNvSpPr txBox="1"/>
          <p:nvPr/>
        </p:nvSpPr>
        <p:spPr>
          <a:xfrm>
            <a:off x="616475" y="1041700"/>
            <a:ext cx="8114400" cy="2954625"/>
          </a:xfrm>
          <a:prstGeom prst="rect">
            <a:avLst/>
          </a:prstGeom>
          <a:noFill/>
          <a:ln>
            <a:noFill/>
          </a:ln>
        </p:spPr>
        <p:txBody>
          <a:bodyPr spcFirstLastPara="1" wrap="square" lIns="91425" tIns="91425" rIns="91425" bIns="91425" anchor="t" anchorCtr="0">
            <a:spAutoFit/>
          </a:bodyPr>
          <a:lstStyle/>
          <a:p>
            <a:pPr indent="450215"/>
            <a:r>
              <a:rPr lang="ru-RU" sz="1200" b="1" dirty="0">
                <a:solidFill>
                  <a:srgbClr val="000000"/>
                </a:solidFill>
                <a:effectLst/>
                <a:latin typeface="Times New Roman" panose="02020603050405020304" pitchFamily="18" charset="0"/>
                <a:ea typeface="Times New Roman" panose="02020603050405020304" pitchFamily="18" charset="0"/>
              </a:rPr>
              <a:t>Варианты «Выкупа» ипотечной квартиры</a:t>
            </a:r>
            <a:endParaRPr lang="ru-RU" sz="1200" dirty="0">
              <a:effectLst/>
              <a:latin typeface="Times New Roman" panose="02020603050405020304" pitchFamily="18" charset="0"/>
              <a:ea typeface="Times New Roman" panose="02020603050405020304" pitchFamily="18" charset="0"/>
            </a:endParaRPr>
          </a:p>
          <a:p>
            <a:pPr indent="450215"/>
            <a:r>
              <a:rPr lang="ru-RU" sz="1200" b="1" dirty="0">
                <a:effectLst/>
                <a:latin typeface="Times New Roman" panose="02020603050405020304" pitchFamily="18" charset="0"/>
                <a:ea typeface="Times New Roman" panose="02020603050405020304" pitchFamily="18" charset="0"/>
              </a:rPr>
              <a:t> </a:t>
            </a:r>
            <a:r>
              <a:rPr lang="ru-RU" sz="1200" dirty="0">
                <a:effectLst/>
                <a:latin typeface="Times New Roman" panose="02020603050405020304" pitchFamily="18" charset="0"/>
                <a:ea typeface="Times New Roman" panose="02020603050405020304" pitchFamily="18" charset="0"/>
              </a:rPr>
              <a:t> </a:t>
            </a:r>
          </a:p>
          <a:p>
            <a:pPr marL="342900" lvl="0" indent="-342900">
              <a:tabLst>
                <a:tab pos="457200" algn="l"/>
              </a:tabLst>
            </a:pPr>
            <a:r>
              <a:rPr lang="ru-RU" sz="1200" b="1" i="1" dirty="0">
                <a:solidFill>
                  <a:srgbClr val="000000"/>
                </a:solidFill>
                <a:effectLst/>
                <a:latin typeface="Times New Roman" panose="02020603050405020304" pitchFamily="18" charset="0"/>
                <a:ea typeface="Times New Roman" panose="02020603050405020304" pitchFamily="18" charset="0"/>
              </a:rPr>
              <a:t>Продавец самостоятельно гасит свою ипотеку</a:t>
            </a:r>
            <a:endParaRPr lang="ru-RU" sz="1200" b="1" i="1" dirty="0">
              <a:latin typeface="Times New Roman" panose="02020603050405020304" pitchFamily="18" charset="0"/>
              <a:ea typeface="Times New Roman" panose="02020603050405020304" pitchFamily="18" charset="0"/>
            </a:endParaRPr>
          </a:p>
          <a:p>
            <a:pPr marL="342900" lvl="0" indent="-342900">
              <a:tabLst>
                <a:tab pos="457200" algn="l"/>
              </a:tabLst>
            </a:pPr>
            <a:endParaRPr lang="ru-RU" sz="1200" dirty="0">
              <a:effectLst/>
              <a:latin typeface="Times New Roman" panose="02020603050405020304" pitchFamily="18" charset="0"/>
              <a:ea typeface="Times New Roman" panose="02020603050405020304" pitchFamily="18" charset="0"/>
            </a:endParaRPr>
          </a:p>
          <a:p>
            <a:pPr indent="450215"/>
            <a:r>
              <a:rPr lang="ru-RU" sz="1200" dirty="0">
                <a:solidFill>
                  <a:srgbClr val="000000"/>
                </a:solidFill>
                <a:effectLst/>
                <a:latin typeface="Times New Roman" panose="02020603050405020304" pitchFamily="18" charset="0"/>
                <a:ea typeface="Times New Roman" panose="02020603050405020304" pitchFamily="18" charset="0"/>
              </a:rPr>
              <a:t>Продавец может закрыть задолженность:</a:t>
            </a:r>
            <a:endParaRPr lang="ru-RU" sz="1200" dirty="0">
              <a:effectLst/>
              <a:latin typeface="Times New Roman" panose="02020603050405020304" pitchFamily="18" charset="0"/>
              <a:ea typeface="Times New Roman" panose="02020603050405020304" pitchFamily="18" charset="0"/>
            </a:endParaRPr>
          </a:p>
          <a:p>
            <a:pPr indent="450215"/>
            <a:r>
              <a:rPr lang="ru-RU" sz="1200" dirty="0">
                <a:solidFill>
                  <a:srgbClr val="000000"/>
                </a:solidFill>
                <a:effectLst/>
                <a:latin typeface="Times New Roman" panose="02020603050405020304" pitchFamily="18" charset="0"/>
                <a:ea typeface="Times New Roman" panose="02020603050405020304" pitchFamily="18" charset="0"/>
              </a:rPr>
              <a:t>- имеющимися наличными денежными средствами</a:t>
            </a:r>
            <a:endParaRPr lang="ru-RU" sz="1200" dirty="0">
              <a:effectLst/>
              <a:latin typeface="Times New Roman" panose="02020603050405020304" pitchFamily="18" charset="0"/>
              <a:ea typeface="Times New Roman" panose="02020603050405020304" pitchFamily="18" charset="0"/>
            </a:endParaRPr>
          </a:p>
          <a:p>
            <a:pPr indent="450215"/>
            <a:r>
              <a:rPr lang="ru-RU" sz="1200" dirty="0">
                <a:solidFill>
                  <a:srgbClr val="000000"/>
                </a:solidFill>
                <a:effectLst/>
                <a:latin typeface="Times New Roman" panose="02020603050405020304" pitchFamily="18" charset="0"/>
                <a:ea typeface="Times New Roman" panose="02020603050405020304" pitchFamily="18" charset="0"/>
              </a:rPr>
              <a:t>- за счет потребительского кредита или займа, который возможно вернуть после получения денежных средств с продажи квартиры.</a:t>
            </a:r>
            <a:endParaRPr lang="ru-RU" sz="1200" dirty="0">
              <a:effectLst/>
              <a:latin typeface="Times New Roman" panose="02020603050405020304" pitchFamily="18" charset="0"/>
              <a:ea typeface="Times New Roman" panose="02020603050405020304" pitchFamily="18" charset="0"/>
            </a:endParaRPr>
          </a:p>
          <a:p>
            <a:pPr indent="450215"/>
            <a:r>
              <a:rPr lang="ru-RU" sz="1200" dirty="0">
                <a:solidFill>
                  <a:srgbClr val="000000"/>
                </a:solidFill>
                <a:effectLst/>
                <a:latin typeface="Times New Roman" panose="02020603050405020304" pitchFamily="18" charset="0"/>
                <a:ea typeface="Times New Roman" panose="02020603050405020304" pitchFamily="18" charset="0"/>
              </a:rPr>
              <a:t>Здесь также возможно привлечение </a:t>
            </a:r>
            <a:r>
              <a:rPr lang="ru-RU" sz="1200" b="1" dirty="0">
                <a:solidFill>
                  <a:srgbClr val="000000"/>
                </a:solidFill>
                <a:effectLst/>
                <a:latin typeface="Times New Roman" panose="02020603050405020304" pitchFamily="18" charset="0"/>
                <a:ea typeface="Times New Roman" panose="02020603050405020304" pitchFamily="18" charset="0"/>
              </a:rPr>
              <a:t>инвестора</a:t>
            </a:r>
            <a:r>
              <a:rPr lang="ru-RU" sz="1200" dirty="0">
                <a:solidFill>
                  <a:srgbClr val="000000"/>
                </a:solidFill>
                <a:effectLst/>
                <a:latin typeface="Times New Roman" panose="02020603050405020304" pitchFamily="18" charset="0"/>
                <a:ea typeface="Times New Roman" panose="02020603050405020304" pitchFamily="18" charset="0"/>
              </a:rPr>
              <a:t>, который за определенную комиссию готов выделить денежные средства на закрытие долга по ипотеке.</a:t>
            </a:r>
          </a:p>
          <a:p>
            <a:pPr indent="450215"/>
            <a:endParaRPr lang="ru-RU" sz="1200" dirty="0">
              <a:latin typeface="Times New Roman" panose="02020603050405020304" pitchFamily="18" charset="0"/>
              <a:ea typeface="Times New Roman" panose="02020603050405020304" pitchFamily="18" charset="0"/>
            </a:endParaRPr>
          </a:p>
          <a:p>
            <a:pPr indent="450215"/>
            <a:endParaRPr lang="ru-RU" sz="1200" dirty="0">
              <a:effectLst/>
              <a:latin typeface="Times New Roman" panose="02020603050405020304" pitchFamily="18" charset="0"/>
              <a:ea typeface="Times New Roman" panose="02020603050405020304" pitchFamily="18" charset="0"/>
            </a:endParaRPr>
          </a:p>
          <a:p>
            <a:pPr indent="450215"/>
            <a:r>
              <a:rPr lang="ru-RU" sz="1200" dirty="0">
                <a:solidFill>
                  <a:srgbClr val="000000"/>
                </a:solidFill>
                <a:effectLst/>
                <a:latin typeface="Times New Roman" panose="02020603050405020304" pitchFamily="18" charset="0"/>
                <a:ea typeface="Times New Roman" panose="02020603050405020304" pitchFamily="18" charset="0"/>
              </a:rPr>
              <a:t>Таким образом мы приходим к свободной продаже квартиры. Здесь сокращается количество шагов и затрачиваемого времени: покупатель и продавец могут сразу заключить договор купли-продажи и подать документы на регистрацию перехода прав.</a:t>
            </a:r>
            <a:endParaRPr lang="ru-RU"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40293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3" name="Рисунок 2">
            <a:extLst>
              <a:ext uri="{FF2B5EF4-FFF2-40B4-BE49-F238E27FC236}">
                <a16:creationId xmlns:a16="http://schemas.microsoft.com/office/drawing/2014/main" id="{E4A11F37-FE86-4D14-870C-8DD1C46F50CB}"/>
              </a:ext>
            </a:extLst>
          </p:cNvPr>
          <p:cNvPicPr>
            <a:picLocks noChangeAspect="1"/>
          </p:cNvPicPr>
          <p:nvPr/>
        </p:nvPicPr>
        <p:blipFill>
          <a:blip r:embed="rId3"/>
          <a:stretch>
            <a:fillRect/>
          </a:stretch>
        </p:blipFill>
        <p:spPr>
          <a:xfrm>
            <a:off x="571" y="321"/>
            <a:ext cx="9142857" cy="5142857"/>
          </a:xfrm>
          <a:prstGeom prst="rect">
            <a:avLst/>
          </a:prstGeom>
        </p:spPr>
      </p:pic>
      <p:sp>
        <p:nvSpPr>
          <p:cNvPr id="73" name="Google Shape;73;p15"/>
          <p:cNvSpPr txBox="1">
            <a:spLocks noGrp="1"/>
          </p:cNvSpPr>
          <p:nvPr>
            <p:ph type="title"/>
          </p:nvPr>
        </p:nvSpPr>
        <p:spPr>
          <a:xfrm>
            <a:off x="3035150" y="246925"/>
            <a:ext cx="5797200" cy="572700"/>
          </a:xfrm>
          <a:prstGeom prst="rect">
            <a:avLst/>
          </a:prstGeom>
        </p:spPr>
        <p:txBody>
          <a:bodyPr spcFirstLastPara="1" wrap="square" lIns="91425" tIns="91425" rIns="91425" bIns="91425" anchor="ctr" anchorCtr="0">
            <a:normAutofit/>
          </a:bodyPr>
          <a:lstStyle/>
          <a:p>
            <a:pPr marL="0" lvl="0" indent="0" algn="r" rtl="0">
              <a:lnSpc>
                <a:spcPct val="110000"/>
              </a:lnSpc>
              <a:spcBef>
                <a:spcPts val="0"/>
              </a:spcBef>
              <a:spcAft>
                <a:spcPts val="0"/>
              </a:spcAft>
              <a:buClr>
                <a:schemeClr val="dk1"/>
              </a:buClr>
              <a:buSzPct val="61874"/>
              <a:buFont typeface="Arial"/>
              <a:buNone/>
            </a:pPr>
            <a:r>
              <a:rPr lang="ru-RU" sz="1620" dirty="0">
                <a:solidFill>
                  <a:srgbClr val="434343"/>
                </a:solidFill>
                <a:latin typeface="Roboto Light"/>
                <a:ea typeface="Roboto Light"/>
                <a:cs typeface="Roboto Light"/>
                <a:sym typeface="Roboto Light"/>
              </a:rPr>
              <a:t>Варианты проведения сделки</a:t>
            </a:r>
            <a:endParaRPr sz="1620" dirty="0">
              <a:solidFill>
                <a:srgbClr val="434343"/>
              </a:solidFill>
              <a:latin typeface="Roboto Light"/>
              <a:ea typeface="Roboto Light"/>
              <a:cs typeface="Roboto Light"/>
              <a:sym typeface="Roboto Light"/>
            </a:endParaRPr>
          </a:p>
        </p:txBody>
      </p:sp>
      <p:sp>
        <p:nvSpPr>
          <p:cNvPr id="74" name="Google Shape;74;p15"/>
          <p:cNvSpPr txBox="1"/>
          <p:nvPr/>
        </p:nvSpPr>
        <p:spPr>
          <a:xfrm>
            <a:off x="616475" y="1041700"/>
            <a:ext cx="8114400" cy="3300873"/>
          </a:xfrm>
          <a:prstGeom prst="rect">
            <a:avLst/>
          </a:prstGeom>
          <a:noFill/>
          <a:ln>
            <a:noFill/>
          </a:ln>
        </p:spPr>
        <p:txBody>
          <a:bodyPr spcFirstLastPara="1" wrap="square" lIns="91425" tIns="91425" rIns="91425" bIns="91425" anchor="t" anchorCtr="0">
            <a:spAutoFit/>
          </a:bodyPr>
          <a:lstStyle/>
          <a:p>
            <a:pPr marL="342900" lvl="0" indent="-342900">
              <a:tabLst>
                <a:tab pos="457200" algn="l"/>
              </a:tabLst>
            </a:pPr>
            <a:r>
              <a:rPr lang="ru-RU" sz="1200" b="1" i="1" dirty="0">
                <a:solidFill>
                  <a:srgbClr val="000000"/>
                </a:solidFill>
                <a:effectLst/>
                <a:latin typeface="Times New Roman" panose="02020603050405020304" pitchFamily="18" charset="0"/>
                <a:ea typeface="Times New Roman" panose="02020603050405020304" pitchFamily="18" charset="0"/>
              </a:rPr>
              <a:t>Когда у покупателя достаточно собственных денежных средств для погашения остатка долга продавца и покупатель готов их передать на закрытие кредита.</a:t>
            </a:r>
            <a:r>
              <a:rPr lang="ru-RU" sz="1200" dirty="0">
                <a:solidFill>
                  <a:srgbClr val="000000"/>
                </a:solidFill>
                <a:effectLst/>
                <a:latin typeface="Times New Roman" panose="02020603050405020304" pitchFamily="18" charset="0"/>
                <a:ea typeface="Times New Roman" panose="02020603050405020304" pitchFamily="18" charset="0"/>
              </a:rPr>
              <a:t> </a:t>
            </a:r>
          </a:p>
          <a:p>
            <a:pPr marL="342900" lvl="0" indent="-342900">
              <a:tabLst>
                <a:tab pos="457200" algn="l"/>
              </a:tabLst>
            </a:pPr>
            <a:r>
              <a:rPr lang="ru-RU" sz="1200" dirty="0">
                <a:solidFill>
                  <a:srgbClr val="000000"/>
                </a:solidFill>
                <a:effectLst/>
                <a:latin typeface="Times New Roman" panose="02020603050405020304" pitchFamily="18" charset="0"/>
                <a:ea typeface="Times New Roman" panose="02020603050405020304" pitchFamily="18" charset="0"/>
              </a:rPr>
              <a:t>Тогда кредитные средства банка для снятия обременения не потребуются.</a:t>
            </a:r>
            <a:endParaRPr lang="ru-RU" sz="1200" dirty="0">
              <a:effectLst/>
              <a:latin typeface="Times New Roman" panose="02020603050405020304" pitchFamily="18" charset="0"/>
              <a:ea typeface="Times New Roman" panose="02020603050405020304" pitchFamily="18" charset="0"/>
            </a:endParaRPr>
          </a:p>
          <a:p>
            <a:pPr indent="450215"/>
            <a:r>
              <a:rPr lang="ru-RU" sz="1200" dirty="0">
                <a:effectLst/>
                <a:latin typeface="Times New Roman" panose="02020603050405020304" pitchFamily="18" charset="0"/>
                <a:ea typeface="Times New Roman" panose="02020603050405020304" pitchFamily="18" charset="0"/>
              </a:rPr>
              <a:t> </a:t>
            </a:r>
          </a:p>
          <a:p>
            <a:pPr indent="450215"/>
            <a:r>
              <a:rPr lang="ru-RU" sz="1200" dirty="0">
                <a:solidFill>
                  <a:srgbClr val="000000"/>
                </a:solidFill>
                <a:effectLst/>
                <a:latin typeface="Times New Roman" panose="02020603050405020304" pitchFamily="18" charset="0"/>
                <a:ea typeface="Times New Roman" panose="02020603050405020304" pitchFamily="18" charset="0"/>
              </a:rPr>
              <a:t>С чего начать?</a:t>
            </a:r>
            <a:endParaRPr lang="ru-RU" sz="1200" dirty="0">
              <a:effectLst/>
              <a:latin typeface="Times New Roman" panose="02020603050405020304" pitchFamily="18" charset="0"/>
              <a:ea typeface="Times New Roman" panose="02020603050405020304" pitchFamily="18" charset="0"/>
            </a:endParaRPr>
          </a:p>
          <a:p>
            <a:pPr indent="450215"/>
            <a:r>
              <a:rPr lang="ru-RU" sz="1200" dirty="0">
                <a:effectLst/>
                <a:latin typeface="Times New Roman" panose="02020603050405020304" pitchFamily="18" charset="0"/>
                <a:ea typeface="Times New Roman" panose="02020603050405020304" pitchFamily="18" charset="0"/>
              </a:rPr>
              <a:t>- выяснить, нет ли у банка комиссий за полное досрочное погашение ипотеки;</a:t>
            </a:r>
          </a:p>
          <a:p>
            <a:pPr indent="450215"/>
            <a:r>
              <a:rPr lang="ru-RU" sz="1200" dirty="0">
                <a:effectLst/>
                <a:latin typeface="Times New Roman" panose="02020603050405020304" pitchFamily="18" charset="0"/>
                <a:ea typeface="Times New Roman" panose="02020603050405020304" pitchFamily="18" charset="0"/>
              </a:rPr>
              <a:t>- узнать, где находится закладная на данный момент времени, т.к. закладную могли перепродать. От этого зависят сроки подготовки закладной, если она оформлялась в бумажном виде;</a:t>
            </a:r>
          </a:p>
          <a:p>
            <a:pPr indent="450215"/>
            <a:endParaRPr lang="ru-RU" sz="1200" dirty="0">
              <a:effectLst/>
              <a:latin typeface="Times New Roman" panose="02020603050405020304" pitchFamily="18" charset="0"/>
              <a:ea typeface="Times New Roman" panose="02020603050405020304" pitchFamily="18" charset="0"/>
            </a:endParaRPr>
          </a:p>
          <a:p>
            <a:pPr indent="450215"/>
            <a:r>
              <a:rPr lang="ru-RU" sz="1200" b="1" dirty="0">
                <a:latin typeface="Times New Roman" panose="02020603050405020304" pitchFamily="18" charset="0"/>
                <a:ea typeface="Times New Roman" panose="02020603050405020304" pitchFamily="18" charset="0"/>
              </a:rPr>
              <a:t>Варианты проведения сделки при наличии достаточного количества </a:t>
            </a:r>
          </a:p>
          <a:p>
            <a:pPr indent="450215"/>
            <a:r>
              <a:rPr lang="ru-RU" sz="1200" b="1" dirty="0">
                <a:latin typeface="Times New Roman" panose="02020603050405020304" pitchFamily="18" charset="0"/>
                <a:ea typeface="Times New Roman" panose="02020603050405020304" pitchFamily="18" charset="0"/>
              </a:rPr>
              <a:t>денежных средств покупателя для закрытия долга продавца</a:t>
            </a:r>
            <a:r>
              <a:rPr lang="ru-RU" sz="1200" dirty="0">
                <a:latin typeface="Times New Roman" panose="02020603050405020304" pitchFamily="18" charset="0"/>
                <a:ea typeface="Times New Roman" panose="02020603050405020304" pitchFamily="18" charset="0"/>
              </a:rPr>
              <a:t>:</a:t>
            </a:r>
          </a:p>
          <a:p>
            <a:pPr indent="450215"/>
            <a:endParaRPr lang="ru-RU" sz="1200" dirty="0">
              <a:latin typeface="Times New Roman" panose="02020603050405020304" pitchFamily="18" charset="0"/>
              <a:ea typeface="Times New Roman" panose="02020603050405020304" pitchFamily="18" charset="0"/>
            </a:endParaRPr>
          </a:p>
          <a:p>
            <a:pPr indent="450215"/>
            <a:r>
              <a:rPr lang="ru-RU" sz="1200" b="1" kern="0" dirty="0">
                <a:effectLst/>
                <a:latin typeface="Times New Roman" panose="02020603050405020304" pitchFamily="18" charset="0"/>
                <a:ea typeface="Calibri" panose="020F0502020204030204" pitchFamily="34" charset="0"/>
                <a:cs typeface="Times New Roman" panose="02020603050405020304" pitchFamily="18" charset="0"/>
              </a:rPr>
              <a:t>1. Гашение ипотеки </a:t>
            </a:r>
            <a:r>
              <a:rPr lang="ru-RU" sz="1200" b="1" dirty="0">
                <a:latin typeface="Times New Roman" panose="02020603050405020304" pitchFamily="18" charset="0"/>
                <a:ea typeface="Calibri" panose="020F0502020204030204" pitchFamily="34" charset="0"/>
                <a:cs typeface="Times New Roman" panose="02020603050405020304" pitchFamily="18" charset="0"/>
              </a:rPr>
              <a:t>по </a:t>
            </a:r>
            <a:r>
              <a:rPr lang="ru-RU" sz="1200" b="1" kern="0" dirty="0">
                <a:effectLst/>
                <a:latin typeface="Times New Roman" panose="02020603050405020304" pitchFamily="18" charset="0"/>
                <a:ea typeface="Calibri" panose="020F0502020204030204" pitchFamily="34" charset="0"/>
                <a:cs typeface="Times New Roman" panose="02020603050405020304" pitchFamily="18" charset="0"/>
              </a:rPr>
              <a:t>ПДКП</a:t>
            </a:r>
          </a:p>
          <a:p>
            <a:pPr indent="450215"/>
            <a:r>
              <a:rPr lang="ru-RU" sz="1200" b="1" dirty="0">
                <a:latin typeface="Times New Roman" panose="02020603050405020304" pitchFamily="18" charset="0"/>
                <a:ea typeface="Times New Roman" panose="02020603050405020304" pitchFamily="18" charset="0"/>
                <a:cs typeface="Times New Roman" panose="02020603050405020304" pitchFamily="18" charset="0"/>
              </a:rPr>
              <a:t>2. Сделка через приостановку регистрации</a:t>
            </a:r>
          </a:p>
          <a:p>
            <a:pPr indent="450215"/>
            <a:r>
              <a:rPr lang="ru-RU" sz="1200" b="1" dirty="0">
                <a:effectLst/>
                <a:latin typeface="Times New Roman" panose="02020603050405020304" pitchFamily="18" charset="0"/>
                <a:ea typeface="Times New Roman" panose="02020603050405020304" pitchFamily="18" charset="0"/>
                <a:cs typeface="Times New Roman" panose="02020603050405020304" pitchFamily="18" charset="0"/>
              </a:rPr>
              <a:t>3. Сделка под контролем банка продавца.</a:t>
            </a:r>
          </a:p>
          <a:p>
            <a:pPr indent="450215"/>
            <a:r>
              <a:rPr lang="ru-RU" sz="1200" b="1" dirty="0">
                <a:effectLst/>
                <a:latin typeface="Times New Roman" panose="02020603050405020304" pitchFamily="18" charset="0"/>
                <a:ea typeface="Times New Roman" panose="02020603050405020304" pitchFamily="18" charset="0"/>
                <a:cs typeface="Times New Roman" panose="02020603050405020304" pitchFamily="18" charset="0"/>
              </a:rPr>
              <a:t>4. Покупатель и продавец проводят сделку через нотариуса</a:t>
            </a:r>
          </a:p>
          <a:p>
            <a:pPr indent="450215"/>
            <a:endParaRPr lang="ru-RU" sz="105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04792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3" name="Рисунок 2">
            <a:extLst>
              <a:ext uri="{FF2B5EF4-FFF2-40B4-BE49-F238E27FC236}">
                <a16:creationId xmlns:a16="http://schemas.microsoft.com/office/drawing/2014/main" id="{AFDEE2E2-B950-4F14-8358-7457EF8496B3}"/>
              </a:ext>
            </a:extLst>
          </p:cNvPr>
          <p:cNvPicPr>
            <a:picLocks noChangeAspect="1"/>
          </p:cNvPicPr>
          <p:nvPr/>
        </p:nvPicPr>
        <p:blipFill>
          <a:blip r:embed="rId3"/>
          <a:stretch>
            <a:fillRect/>
          </a:stretch>
        </p:blipFill>
        <p:spPr>
          <a:xfrm>
            <a:off x="571" y="321"/>
            <a:ext cx="9142857" cy="5142857"/>
          </a:xfrm>
          <a:prstGeom prst="rect">
            <a:avLst/>
          </a:prstGeom>
        </p:spPr>
      </p:pic>
      <p:sp>
        <p:nvSpPr>
          <p:cNvPr id="73" name="Google Shape;73;p15"/>
          <p:cNvSpPr txBox="1">
            <a:spLocks noGrp="1"/>
          </p:cNvSpPr>
          <p:nvPr>
            <p:ph type="title"/>
          </p:nvPr>
        </p:nvSpPr>
        <p:spPr>
          <a:xfrm>
            <a:off x="3035150" y="246925"/>
            <a:ext cx="5797200" cy="572700"/>
          </a:xfrm>
          <a:prstGeom prst="rect">
            <a:avLst/>
          </a:prstGeom>
        </p:spPr>
        <p:txBody>
          <a:bodyPr spcFirstLastPara="1" wrap="square" lIns="91425" tIns="91425" rIns="91425" bIns="91425" anchor="ctr" anchorCtr="0">
            <a:normAutofit/>
          </a:bodyPr>
          <a:lstStyle/>
          <a:p>
            <a:pPr marL="0" lvl="0" indent="0" algn="r" rtl="0">
              <a:lnSpc>
                <a:spcPct val="110000"/>
              </a:lnSpc>
              <a:spcBef>
                <a:spcPts val="0"/>
              </a:spcBef>
              <a:spcAft>
                <a:spcPts val="0"/>
              </a:spcAft>
              <a:buClr>
                <a:schemeClr val="dk1"/>
              </a:buClr>
              <a:buSzPct val="61874"/>
              <a:buFont typeface="Arial"/>
              <a:buNone/>
            </a:pPr>
            <a:r>
              <a:rPr lang="ru-RU" sz="1620" dirty="0">
                <a:solidFill>
                  <a:srgbClr val="434343"/>
                </a:solidFill>
                <a:latin typeface="Roboto Light"/>
                <a:ea typeface="Roboto Light"/>
                <a:cs typeface="Roboto Light"/>
                <a:sym typeface="Roboto Light"/>
              </a:rPr>
              <a:t>Формы расчетов для Выкупа из-под залога</a:t>
            </a:r>
            <a:endParaRPr sz="1620" dirty="0">
              <a:solidFill>
                <a:srgbClr val="434343"/>
              </a:solidFill>
              <a:latin typeface="Roboto Light"/>
              <a:ea typeface="Roboto Light"/>
              <a:cs typeface="Roboto Light"/>
              <a:sym typeface="Roboto Light"/>
            </a:endParaRPr>
          </a:p>
        </p:txBody>
      </p:sp>
      <p:sp>
        <p:nvSpPr>
          <p:cNvPr id="74" name="Google Shape;74;p15"/>
          <p:cNvSpPr txBox="1"/>
          <p:nvPr/>
        </p:nvSpPr>
        <p:spPr>
          <a:xfrm>
            <a:off x="871657" y="970816"/>
            <a:ext cx="8114400" cy="3511187"/>
          </a:xfrm>
          <a:prstGeom prst="rect">
            <a:avLst/>
          </a:prstGeom>
          <a:noFill/>
          <a:ln>
            <a:noFill/>
          </a:ln>
        </p:spPr>
        <p:txBody>
          <a:bodyPr spcFirstLastPara="1" wrap="square" lIns="91425" tIns="91425" rIns="91425" bIns="91425" anchor="t" anchorCtr="0">
            <a:spAutoFit/>
          </a:bodyPr>
          <a:lstStyle/>
          <a:p>
            <a:pPr marL="90170" indent="450215" algn="just">
              <a:lnSpc>
                <a:spcPct val="150000"/>
              </a:lnSpc>
              <a:spcAft>
                <a:spcPts val="1000"/>
              </a:spcAft>
            </a:pPr>
            <a:r>
              <a:rPr lang="ru-RU" b="1" dirty="0">
                <a:effectLst/>
                <a:latin typeface="Times New Roman" panose="02020603050405020304" pitchFamily="18" charset="0"/>
                <a:ea typeface="Times New Roman" panose="02020603050405020304" pitchFamily="18" charset="0"/>
              </a:rPr>
              <a:t>Формы расчетов:</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ru-RU" b="1" dirty="0">
                <a:effectLst/>
                <a:latin typeface="Times New Roman" panose="02020603050405020304" pitchFamily="18" charset="0"/>
                <a:ea typeface="Times New Roman" panose="02020603050405020304" pitchFamily="18" charset="0"/>
              </a:rPr>
              <a:t>Аккредитив</a:t>
            </a:r>
            <a:endParaRPr lang="ru-RU" dirty="0">
              <a:effectLst/>
              <a:latin typeface="Calibri" panose="020F0502020204030204" pitchFamily="34" charset="0"/>
              <a:ea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ru-RU" b="1" dirty="0">
                <a:effectLst/>
                <a:latin typeface="Times New Roman" panose="02020603050405020304" pitchFamily="18" charset="0"/>
                <a:ea typeface="Times New Roman" panose="02020603050405020304" pitchFamily="18" charset="0"/>
              </a:rPr>
              <a:t>Сервис безопасных расчетов</a:t>
            </a:r>
            <a:endParaRPr lang="ru-RU" dirty="0">
              <a:effectLst/>
              <a:latin typeface="Calibri" panose="020F0502020204030204" pitchFamily="34" charset="0"/>
              <a:ea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ru-RU" b="1" dirty="0">
                <a:effectLst/>
                <a:latin typeface="Times New Roman" panose="02020603050405020304" pitchFamily="18" charset="0"/>
                <a:ea typeface="Times New Roman" panose="02020603050405020304" pitchFamily="18" charset="0"/>
              </a:rPr>
              <a:t>Эскроу-счет</a:t>
            </a:r>
            <a:endParaRPr lang="ru-RU" dirty="0">
              <a:effectLst/>
              <a:latin typeface="Calibri" panose="020F0502020204030204" pitchFamily="34" charset="0"/>
              <a:ea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ru-RU" b="1" dirty="0">
                <a:effectLst/>
                <a:latin typeface="Times New Roman" panose="02020603050405020304" pitchFamily="18" charset="0"/>
                <a:ea typeface="Times New Roman" panose="02020603050405020304" pitchFamily="18" charset="0"/>
              </a:rPr>
              <a:t>Сейфовая ячейка</a:t>
            </a:r>
            <a:endParaRPr lang="ru-RU" dirty="0">
              <a:effectLst/>
              <a:latin typeface="Calibri" panose="020F0502020204030204" pitchFamily="34" charset="0"/>
              <a:ea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ru-RU" b="1" dirty="0">
                <a:effectLst/>
                <a:latin typeface="Times New Roman" panose="02020603050405020304" pitchFamily="18" charset="0"/>
                <a:ea typeface="Times New Roman" panose="02020603050405020304" pitchFamily="18" charset="0"/>
              </a:rPr>
              <a:t>Депозит нотариуса</a:t>
            </a:r>
            <a:endParaRPr lang="ru-RU" dirty="0">
              <a:effectLst/>
              <a:latin typeface="Calibri" panose="020F0502020204030204" pitchFamily="34" charset="0"/>
              <a:ea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ru-RU" b="1" dirty="0">
                <a:effectLst/>
                <a:latin typeface="Times New Roman" panose="02020603050405020304" pitchFamily="18" charset="0"/>
                <a:ea typeface="Times New Roman" panose="02020603050405020304" pitchFamily="18" charset="0"/>
              </a:rPr>
              <a:t>Текущие счета</a:t>
            </a:r>
            <a:endParaRPr lang="ru-RU" dirty="0">
              <a:effectLst/>
              <a:latin typeface="Calibri" panose="020F0502020204030204" pitchFamily="34" charset="0"/>
              <a:ea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ru-RU" b="1" dirty="0">
                <a:effectLst/>
                <a:latin typeface="Times New Roman" panose="02020603050405020304" pitchFamily="18" charset="0"/>
                <a:ea typeface="Times New Roman" panose="02020603050405020304" pitchFamily="18" charset="0"/>
              </a:rPr>
              <a:t>Переводы на карту</a:t>
            </a:r>
            <a:endParaRPr lang="ru-RU" dirty="0">
              <a:effectLst/>
              <a:latin typeface="Calibri" panose="020F0502020204030204" pitchFamily="34" charset="0"/>
              <a:ea typeface="Times New Roman" panose="02020603050405020304" pitchFamily="18" charset="0"/>
            </a:endParaRPr>
          </a:p>
          <a:p>
            <a:pPr marL="342900" lvl="0" indent="-342900" algn="just">
              <a:lnSpc>
                <a:spcPct val="150000"/>
              </a:lnSpc>
              <a:spcAft>
                <a:spcPts val="1000"/>
              </a:spcAft>
              <a:buFont typeface="Times New Roman" panose="02020603050405020304" pitchFamily="18" charset="0"/>
              <a:buChar char="•"/>
            </a:pPr>
            <a:r>
              <a:rPr lang="ru-RU" b="1" dirty="0">
                <a:effectLst/>
                <a:latin typeface="Times New Roman" panose="02020603050405020304" pitchFamily="18" charset="0"/>
                <a:ea typeface="Times New Roman" panose="02020603050405020304" pitchFamily="18" charset="0"/>
              </a:rPr>
              <a:t>Наличные (передача из рук в руки)</a:t>
            </a:r>
            <a:endParaRPr lang="ru-RU" dirty="0">
              <a:effectLst/>
              <a:latin typeface="Calibri" panose="020F0502020204030204" pitchFamily="34" charset="0"/>
              <a:ea typeface="Times New Roman" panose="02020603050405020304" pitchFamily="18" charset="0"/>
            </a:endParaRPr>
          </a:p>
          <a:p>
            <a:pPr indent="450215"/>
            <a:endParaRPr lang="ru-RU" sz="105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76872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3" name="Рисунок 2">
            <a:extLst>
              <a:ext uri="{FF2B5EF4-FFF2-40B4-BE49-F238E27FC236}">
                <a16:creationId xmlns:a16="http://schemas.microsoft.com/office/drawing/2014/main" id="{173545E1-7467-4F55-A8F3-05F52EFBAB04}"/>
              </a:ext>
            </a:extLst>
          </p:cNvPr>
          <p:cNvPicPr>
            <a:picLocks noChangeAspect="1"/>
          </p:cNvPicPr>
          <p:nvPr/>
        </p:nvPicPr>
        <p:blipFill>
          <a:blip r:embed="rId3"/>
          <a:stretch>
            <a:fillRect/>
          </a:stretch>
        </p:blipFill>
        <p:spPr>
          <a:xfrm>
            <a:off x="571" y="321"/>
            <a:ext cx="9142857" cy="5142857"/>
          </a:xfrm>
          <a:prstGeom prst="rect">
            <a:avLst/>
          </a:prstGeom>
        </p:spPr>
      </p:pic>
      <p:sp>
        <p:nvSpPr>
          <p:cNvPr id="73" name="Google Shape;73;p15"/>
          <p:cNvSpPr txBox="1">
            <a:spLocks noGrp="1"/>
          </p:cNvSpPr>
          <p:nvPr>
            <p:ph type="title"/>
          </p:nvPr>
        </p:nvSpPr>
        <p:spPr>
          <a:xfrm>
            <a:off x="3035150" y="246925"/>
            <a:ext cx="5797200" cy="572700"/>
          </a:xfrm>
          <a:prstGeom prst="rect">
            <a:avLst/>
          </a:prstGeom>
        </p:spPr>
        <p:txBody>
          <a:bodyPr spcFirstLastPara="1" wrap="square" lIns="91425" tIns="91425" rIns="91425" bIns="91425" anchor="ctr" anchorCtr="0">
            <a:normAutofit/>
          </a:bodyPr>
          <a:lstStyle/>
          <a:p>
            <a:pPr marL="0" lvl="0" indent="0" algn="r" rtl="0">
              <a:lnSpc>
                <a:spcPct val="110000"/>
              </a:lnSpc>
              <a:spcBef>
                <a:spcPts val="0"/>
              </a:spcBef>
              <a:spcAft>
                <a:spcPts val="0"/>
              </a:spcAft>
              <a:buClr>
                <a:schemeClr val="dk1"/>
              </a:buClr>
              <a:buSzPct val="61874"/>
              <a:buFont typeface="Arial"/>
              <a:buNone/>
            </a:pPr>
            <a:r>
              <a:rPr lang="ru-RU" sz="1620" dirty="0">
                <a:solidFill>
                  <a:srgbClr val="434343"/>
                </a:solidFill>
                <a:latin typeface="Roboto Light"/>
                <a:ea typeface="Roboto Light"/>
                <a:cs typeface="Roboto Light"/>
                <a:sym typeface="Roboto Light"/>
              </a:rPr>
              <a:t>Формы расчетов для Выкупа из-под залога</a:t>
            </a:r>
            <a:endParaRPr sz="1620" dirty="0">
              <a:solidFill>
                <a:srgbClr val="434343"/>
              </a:solidFill>
              <a:latin typeface="Roboto Light"/>
              <a:ea typeface="Roboto Light"/>
              <a:cs typeface="Roboto Light"/>
              <a:sym typeface="Roboto Light"/>
            </a:endParaRPr>
          </a:p>
        </p:txBody>
      </p:sp>
      <p:sp>
        <p:nvSpPr>
          <p:cNvPr id="74" name="Google Shape;74;p15"/>
          <p:cNvSpPr txBox="1"/>
          <p:nvPr/>
        </p:nvSpPr>
        <p:spPr>
          <a:xfrm>
            <a:off x="623563" y="819625"/>
            <a:ext cx="8114400" cy="3908732"/>
          </a:xfrm>
          <a:prstGeom prst="rect">
            <a:avLst/>
          </a:prstGeom>
          <a:noFill/>
          <a:ln>
            <a:noFill/>
          </a:ln>
        </p:spPr>
        <p:txBody>
          <a:bodyPr spcFirstLastPara="1" wrap="square" lIns="91425" tIns="91425" rIns="91425" bIns="91425" anchor="t" anchorCtr="0">
            <a:spAutoFit/>
          </a:bodyPr>
          <a:lstStyle/>
          <a:p>
            <a:pPr indent="450215"/>
            <a:r>
              <a:rPr lang="ru-RU" sz="1100" b="1" dirty="0">
                <a:effectLst/>
                <a:latin typeface="Times New Roman" panose="02020603050405020304" pitchFamily="18" charset="0"/>
                <a:ea typeface="Times New Roman" panose="02020603050405020304" pitchFamily="18" charset="0"/>
              </a:rPr>
              <a:t>Аккредитив</a:t>
            </a:r>
            <a:r>
              <a:rPr lang="ru-RU" sz="1100" dirty="0">
                <a:effectLst/>
                <a:latin typeface="Times New Roman" panose="02020603050405020304" pitchFamily="18" charset="0"/>
                <a:ea typeface="Times New Roman" panose="02020603050405020304" pitchFamily="18" charset="0"/>
              </a:rPr>
              <a:t> — блокированный лицевой счет для безналичного расчета. Это условное обязательство от покупателя, согласно которому банк выплачивает деньги продавцу после совершения сделки. До этого момента деньги замораживаются.</a:t>
            </a:r>
          </a:p>
          <a:p>
            <a:pPr indent="450215"/>
            <a:r>
              <a:rPr lang="ru-RU" sz="1100" dirty="0">
                <a:effectLst/>
                <a:latin typeface="Times New Roman" panose="02020603050405020304" pitchFamily="18" charset="0"/>
                <a:ea typeface="Times New Roman" panose="02020603050405020304" pitchFamily="18" charset="0"/>
              </a:rPr>
              <a:t>Стоимость аккредитивного счета варьируется в зависимости от банка до 5000 рублей.</a:t>
            </a:r>
          </a:p>
          <a:p>
            <a:pPr indent="450215"/>
            <a:r>
              <a:rPr lang="ru-RU" sz="1100" dirty="0">
                <a:effectLst/>
                <a:latin typeface="Times New Roman" panose="02020603050405020304" pitchFamily="18" charset="0"/>
                <a:ea typeface="Times New Roman" panose="02020603050405020304" pitchFamily="18" charset="0"/>
              </a:rPr>
              <a:t>В ипотечной сделке условием раскрытия аккредитива является: </a:t>
            </a:r>
          </a:p>
          <a:p>
            <a:pPr indent="450215"/>
            <a:r>
              <a:rPr lang="ru-RU" sz="1100" dirty="0">
                <a:effectLst/>
                <a:latin typeface="Times New Roman" panose="02020603050405020304" pitchFamily="18" charset="0"/>
                <a:ea typeface="Times New Roman" panose="02020603050405020304" pitchFamily="18" charset="0"/>
              </a:rPr>
              <a:t>- Предоставление зарегистрированных документов, подтверждающих переход права собственности на покупателя – выписка ЕГРН.</a:t>
            </a:r>
          </a:p>
          <a:p>
            <a:pPr indent="450215"/>
            <a:r>
              <a:rPr lang="ru-RU" sz="1100" dirty="0">
                <a:effectLst/>
                <a:latin typeface="Times New Roman" panose="02020603050405020304" pitchFamily="18" charset="0"/>
                <a:ea typeface="Times New Roman" panose="02020603050405020304" pitchFamily="18" charset="0"/>
              </a:rPr>
              <a:t>Либо, при выкупе из-под залога: </a:t>
            </a:r>
          </a:p>
          <a:p>
            <a:pPr indent="450215"/>
            <a:r>
              <a:rPr lang="ru-RU" sz="1100" dirty="0">
                <a:effectLst/>
                <a:latin typeface="Times New Roman" panose="02020603050405020304" pitchFamily="18" charset="0"/>
                <a:ea typeface="Times New Roman" panose="02020603050405020304" pitchFamily="18" charset="0"/>
              </a:rPr>
              <a:t>- заявление продавца на досрочное погашение ипотеки,</a:t>
            </a:r>
          </a:p>
          <a:p>
            <a:pPr indent="450215"/>
            <a:r>
              <a:rPr lang="ru-RU" sz="1100" dirty="0">
                <a:effectLst/>
                <a:latin typeface="Times New Roman" panose="02020603050405020304" pitchFamily="18" charset="0"/>
                <a:ea typeface="Times New Roman" panose="02020603050405020304" pitchFamily="18" charset="0"/>
              </a:rPr>
              <a:t>- опись из МФЦ о приеме документов на регистрацию перехода права собственности и </a:t>
            </a:r>
            <a:r>
              <a:rPr lang="ru-RU" sz="1100" dirty="0" err="1">
                <a:effectLst/>
                <a:latin typeface="Times New Roman" panose="02020603050405020304" pitchFamily="18" charset="0"/>
                <a:ea typeface="Times New Roman" panose="02020603050405020304" pitchFamily="18" charset="0"/>
              </a:rPr>
              <a:t>др</a:t>
            </a:r>
            <a:endParaRPr lang="ru-RU" sz="1100" dirty="0">
              <a:effectLst/>
              <a:latin typeface="Times New Roman" panose="02020603050405020304" pitchFamily="18" charset="0"/>
              <a:ea typeface="Times New Roman" panose="02020603050405020304" pitchFamily="18" charset="0"/>
            </a:endParaRPr>
          </a:p>
          <a:p>
            <a:pPr indent="450215"/>
            <a:r>
              <a:rPr lang="ru-RU" sz="1100" dirty="0">
                <a:effectLst/>
                <a:latin typeface="Times New Roman" panose="02020603050405020304" pitchFamily="18" charset="0"/>
                <a:ea typeface="Times New Roman" panose="02020603050405020304" pitchFamily="18" charset="0"/>
              </a:rPr>
              <a:t>В любом случае условия раскрытия аккредитива указаны в заявлении на аккредитив.</a:t>
            </a:r>
          </a:p>
          <a:p>
            <a:pPr indent="450215"/>
            <a:r>
              <a:rPr lang="ru-RU" sz="1100" dirty="0">
                <a:effectLst/>
                <a:latin typeface="Times New Roman" panose="02020603050405020304" pitchFamily="18" charset="0"/>
                <a:ea typeface="Times New Roman" panose="02020603050405020304" pitchFamily="18" charset="0"/>
              </a:rPr>
              <a:t>В сделках обычно используют безотзывный безакцептный аккредитив. </a:t>
            </a:r>
          </a:p>
          <a:p>
            <a:pPr indent="450215"/>
            <a:r>
              <a:rPr lang="ru-RU" sz="1100" i="1" dirty="0">
                <a:effectLst/>
                <a:latin typeface="Times New Roman" panose="02020603050405020304" pitchFamily="18" charset="0"/>
                <a:ea typeface="Times New Roman" panose="02020603050405020304" pitchFamily="18" charset="0"/>
              </a:rPr>
              <a:t>Безотзывный</a:t>
            </a:r>
            <a:r>
              <a:rPr lang="ru-RU" sz="1100" dirty="0">
                <a:effectLst/>
                <a:latin typeface="Times New Roman" panose="02020603050405020304" pitchFamily="18" charset="0"/>
                <a:ea typeface="Times New Roman" panose="02020603050405020304" pitchFamily="18" charset="0"/>
              </a:rPr>
              <a:t> — т.е. покупатель не может обратно забрать деньги со счета, пока не истечет срок действия аккредитива. Его прописывают в заявлении на аккредитив. В среднем составляет 2-3 месяца</a:t>
            </a:r>
          </a:p>
          <a:p>
            <a:pPr indent="450215"/>
            <a:r>
              <a:rPr lang="ru-RU" sz="1100" i="1" dirty="0">
                <a:effectLst/>
                <a:latin typeface="Times New Roman" panose="02020603050405020304" pitchFamily="18" charset="0"/>
                <a:ea typeface="Times New Roman" panose="02020603050405020304" pitchFamily="18" charset="0"/>
              </a:rPr>
              <a:t>Безакцептный</a:t>
            </a:r>
            <a:r>
              <a:rPr lang="ru-RU" sz="1100" dirty="0">
                <a:effectLst/>
                <a:latin typeface="Times New Roman" panose="02020603050405020304" pitchFamily="18" charset="0"/>
                <a:ea typeface="Times New Roman" panose="02020603050405020304" pitchFamily="18" charset="0"/>
              </a:rPr>
              <a:t> — это значит, что если продавец выполнит условия доступа, то банк переведет ему деньги. Акцепт, т.е. согласие покупателя, уже не потребуется.</a:t>
            </a:r>
          </a:p>
          <a:p>
            <a:pPr indent="450215"/>
            <a:r>
              <a:rPr lang="ru-RU" sz="1100" dirty="0">
                <a:effectLst/>
                <a:latin typeface="Times New Roman" panose="02020603050405020304" pitchFamily="18" charset="0"/>
                <a:ea typeface="Times New Roman" panose="02020603050405020304" pitchFamily="18" charset="0"/>
              </a:rPr>
              <a:t>Срок перечисления денежных средств зависит от банка — обычно до трех рабочих дней.</a:t>
            </a:r>
          </a:p>
          <a:p>
            <a:pPr indent="450215"/>
            <a:r>
              <a:rPr lang="ru-RU" sz="1100" dirty="0">
                <a:effectLst/>
                <a:latin typeface="Times New Roman" panose="02020603050405020304" pitchFamily="18" charset="0"/>
                <a:ea typeface="Times New Roman" panose="02020603050405020304" pitchFamily="18" charset="0"/>
              </a:rPr>
              <a:t>В случае расчетов через аккредитив отношения между покупателем и продавцом регламентируются законодательством, а безопасность гарантируется банком.</a:t>
            </a:r>
          </a:p>
          <a:p>
            <a:pPr indent="450215"/>
            <a:r>
              <a:rPr lang="ru-RU" sz="1100" dirty="0">
                <a:effectLst/>
                <a:latin typeface="Times New Roman" panose="02020603050405020304" pitchFamily="18" charset="0"/>
                <a:ea typeface="Times New Roman" panose="02020603050405020304" pitchFamily="18" charset="0"/>
              </a:rPr>
              <a:t> </a:t>
            </a:r>
          </a:p>
          <a:p>
            <a:pPr indent="450215"/>
            <a:r>
              <a:rPr lang="ru-RU" sz="1100" dirty="0">
                <a:effectLst/>
                <a:latin typeface="Times New Roman" panose="02020603050405020304" pitchFamily="18" charset="0"/>
                <a:ea typeface="Times New Roman" panose="02020603050405020304" pitchFamily="18" charset="0"/>
              </a:rPr>
              <a:t>В случае, если сделка проходит с использованием </a:t>
            </a:r>
            <a:r>
              <a:rPr lang="ru-RU" sz="1100" b="1" dirty="0">
                <a:effectLst/>
                <a:latin typeface="Times New Roman" panose="02020603050405020304" pitchFamily="18" charset="0"/>
                <a:ea typeface="Times New Roman" panose="02020603050405020304" pitchFamily="18" charset="0"/>
              </a:rPr>
              <a:t>двух аккредитивов</a:t>
            </a:r>
            <a:r>
              <a:rPr lang="ru-RU" sz="1100" dirty="0">
                <a:effectLst/>
                <a:latin typeface="Times New Roman" panose="02020603050405020304" pitchFamily="18" charset="0"/>
                <a:ea typeface="Times New Roman" panose="02020603050405020304" pitchFamily="18" charset="0"/>
              </a:rPr>
              <a:t>, в один закладывается сумма, необходимая для полного погашения ипотеки, а во второй аккредитив оставшаяся сумма в размере разницы между ценой квартиры и суммой первого аккредитива.</a:t>
            </a:r>
          </a:p>
        </p:txBody>
      </p:sp>
    </p:spTree>
    <p:extLst>
      <p:ext uri="{BB962C8B-B14F-4D97-AF65-F5344CB8AC3E}">
        <p14:creationId xmlns:p14="http://schemas.microsoft.com/office/powerpoint/2010/main" val="28923286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4048</Words>
  <Application>Microsoft Office PowerPoint</Application>
  <PresentationFormat>Экран (16:9)</PresentationFormat>
  <Paragraphs>300</Paragraphs>
  <Slides>24</Slides>
  <Notes>24</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24</vt:i4>
      </vt:variant>
    </vt:vector>
  </HeadingPairs>
  <TitlesOfParts>
    <vt:vector size="31" baseType="lpstr">
      <vt:lpstr>Arial</vt:lpstr>
      <vt:lpstr>Symbol</vt:lpstr>
      <vt:lpstr>Roboto Light</vt:lpstr>
      <vt:lpstr>Calibri</vt:lpstr>
      <vt:lpstr>Roboto Medium</vt:lpstr>
      <vt:lpstr>Times New Roman</vt:lpstr>
      <vt:lpstr>Simple Light</vt:lpstr>
      <vt:lpstr> Выкуп из-под залога </vt:lpstr>
      <vt:lpstr>Презентация PowerPoint</vt:lpstr>
      <vt:lpstr>Особенности программы</vt:lpstr>
      <vt:lpstr>Особенности программы</vt:lpstr>
      <vt:lpstr>Особенности программы</vt:lpstr>
      <vt:lpstr>Варианты проведения сделки</vt:lpstr>
      <vt:lpstr>Варианты проведения сделки</vt:lpstr>
      <vt:lpstr>Формы расчетов для Выкупа из-под залога</vt:lpstr>
      <vt:lpstr>Формы расчетов для Выкупа из-под залога</vt:lpstr>
      <vt:lpstr>Формы расчетов для Выкупа из-под залога</vt:lpstr>
      <vt:lpstr>Формы расчетов для Выкупа из-под залога</vt:lpstr>
      <vt:lpstr>Выкуп из-под залога</vt:lpstr>
      <vt:lpstr>Варианты проведения сделки</vt:lpstr>
      <vt:lpstr>Варианты проведения сделки</vt:lpstr>
      <vt:lpstr>Варианты проведения сделки</vt:lpstr>
      <vt:lpstr>Варианты проведения сделки</vt:lpstr>
      <vt:lpstr>Варианты проведения сделки</vt:lpstr>
      <vt:lpstr>Нюансы по сделке</vt:lpstr>
      <vt:lpstr>Материнский капитал продавца</vt:lpstr>
      <vt:lpstr>Выделение долей</vt:lpstr>
      <vt:lpstr>Регламент действий ипотечного брокера</vt:lpstr>
      <vt:lpstr>Регламент действий ипотечного брокера</vt:lpstr>
      <vt:lpstr>Спасибо за внимание!</vt:lpstr>
      <vt:lpstr>Наши контакты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Выкуп из-под залога</dc:title>
  <dc:creator>Admin</dc:creator>
  <cp:lastModifiedBy>Дарья Жулянова</cp:lastModifiedBy>
  <cp:revision>8</cp:revision>
  <dcterms:modified xsi:type="dcterms:W3CDTF">2023-11-13T08:21:43Z</dcterms:modified>
</cp:coreProperties>
</file>