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7" Target="slides/slide15.xml" Type="http://schemas.openxmlformats.org/officeDocument/2006/relationships/slide"/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14" Target="slides/slide12.xml" Type="http://schemas.openxmlformats.org/officeDocument/2006/relationships/slide"/>
  <Relationship Id="rId13" Target="slides/slide11.xml" Type="http://schemas.openxmlformats.org/officeDocument/2006/relationships/slide"/>
  <Relationship Id="rId18" Target="tableStyles.xml" Type="http://schemas.openxmlformats.org/officeDocument/2006/relationships/tableStyles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5" Target="slides/slide3.xml" Type="http://schemas.openxmlformats.org/officeDocument/2006/relationships/slide"/>
  <Relationship Id="rId11" Target="slides/slide9.xml" Type="http://schemas.openxmlformats.org/officeDocument/2006/relationships/slide"/>
  <Relationship Id="rId8" Target="slides/slide6.xml" Type="http://schemas.openxmlformats.org/officeDocument/2006/relationships/slide"/>
  <Relationship Id="rId16" Target="slides/slide14.xml" Type="http://schemas.openxmlformats.org/officeDocument/2006/relationships/slide"/>
  <Relationship Id="rId2" Target="slideMasters/slideMaster1.xml" Type="http://schemas.openxmlformats.org/officeDocument/2006/relationships/slideMaster"/>
  <Relationship Id="rId9" Target="slides/slide7.xml" Type="http://schemas.openxmlformats.org/officeDocument/2006/relationships/slide"/>
  <Relationship Id="rId15" Target="slides/slide13.xml" Type="http://schemas.openxmlformats.org/officeDocument/2006/relationships/slide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itle">
  <p:cSld name="Title"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86" name="Shape 86"/>
          <p:cNvGrpSpPr/>
          <p:nvPr isPhoto="false"/>
        </p:nvGrpSpPr>
        <p:grpSpPr>
          <a:xfrm flipH="false" flipV="false" rot="0">
            <a:off x="0" y="-8467"/>
            <a:ext cx="12192000" cy="6866467"/>
            <a:chOff x="0" y="0"/>
            <a:chExt cx="12192000" cy="6866467"/>
          </a:xfrm>
        </p:grpSpPr>
        <p:sp>
          <p:nvSpPr>
            <p:cNvPr hidden="false" id="87" name="Shape 87"/>
            <p:cNvSpPr txBox="false"/>
            <p:nvPr isPhoto="false"/>
          </p:nvSpPr>
          <p:spPr>
            <a:xfrm flipH="false" flipV="false" rot="0">
              <a:off x="9371012" y="8467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88" name="Shape 88"/>
            <p:cNvSpPr txBox="false"/>
            <p:nvPr isPhoto="false"/>
          </p:nvSpPr>
          <p:spPr>
            <a:xfrm flipH="true" flipV="false" rot="0">
              <a:off x="7425267" y="3689879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89" name="Shape 89"/>
            <p:cNvSpPr txBox="false"/>
            <p:nvPr isPhoto="false"/>
          </p:nvSpPr>
          <p:spPr>
            <a:xfrm flipH="false" flipV="false" rot="0">
              <a:off x="9181476" y="0"/>
              <a:ext cx="3007349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007349" name="ODFRight"/>
                <a:gd fmla="val 6866467" name="ODFBottom"/>
                <a:gd fmla="val 3007349" name="ODFWidth"/>
                <a:gd fmla="val 6866467" name="ODFHeight"/>
              </a:gdLst>
              <a:rect b="OXMLTextRectB" l="OXMLTextRectL" r="OXMLTextRectR" t="OXMLTextRectT"/>
              <a:pathLst>
                <a:path fill="norm" h="6866467" stroke="true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</p:sp>
        <p:sp>
          <p:nvSpPr>
            <p:cNvPr hidden="false" id="90" name="Shape 90"/>
            <p:cNvSpPr txBox="false"/>
            <p:nvPr isPhoto="false"/>
          </p:nvSpPr>
          <p:spPr>
            <a:xfrm flipH="false" flipV="false" rot="0">
              <a:off x="9603442" y="0"/>
              <a:ext cx="2588558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573311" name="ODFRight"/>
                <a:gd fmla="val 6866467" name="ODFBottom"/>
                <a:gd fmla="val 2573311" name="ODFWidth"/>
                <a:gd fmla="val 6866467" name="ODFHeight"/>
              </a:gdLst>
              <a:rect b="OXMLTextRectB" l="OXMLTextRectL" r="OXMLTextRectR" t="OXMLTextRectT"/>
              <a:pathLst>
                <a:path fill="norm" h="6866467" stroke="true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hidden="false" id="91" name="Shape 91"/>
            <p:cNvSpPr txBox="false"/>
            <p:nvPr isPhoto="false"/>
          </p:nvSpPr>
          <p:spPr>
            <a:xfrm flipH="false" flipV="false" rot="0">
              <a:off x="8932333" y="3056467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</p:sp>
        <p:sp>
          <p:nvSpPr>
            <p:cNvPr hidden="false" id="92" name="Shape 92"/>
            <p:cNvSpPr txBox="false"/>
            <p:nvPr isPhoto="false"/>
          </p:nvSpPr>
          <p:spPr>
            <a:xfrm flipH="false" flipV="false" rot="0">
              <a:off x="9334500" y="0"/>
              <a:ext cx="2854325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858013" name="ODFRight"/>
                <a:gd fmla="val 6866467" name="ODFBottom"/>
                <a:gd fmla="val 2858013" name="ODFWidth"/>
                <a:gd fmla="val 6866467" name="ODFHeight"/>
              </a:gdLst>
              <a:rect b="OXMLTextRectB" l="OXMLTextRectL" r="OXMLTextRectR" t="OXMLTextRectT"/>
              <a:pathLst>
                <a:path fill="norm" h="6866467" stroke="true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</p:sp>
        <p:sp>
          <p:nvSpPr>
            <p:cNvPr hidden="false" id="93" name="Shape 93"/>
            <p:cNvSpPr txBox="false"/>
            <p:nvPr isPhoto="false"/>
          </p:nvSpPr>
          <p:spPr>
            <a:xfrm flipH="false" flipV="false" rot="0">
              <a:off x="10898730" y="0"/>
              <a:ext cx="1290094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290094" name="ODFRight"/>
                <a:gd fmla="val 6858000" name="ODFBottom"/>
                <a:gd fmla="val 1290094" name="ODFWidth"/>
                <a:gd fmla="val 6858000" name="ODFHeight"/>
              </a:gdLst>
              <a:rect b="OXMLTextRectB" l="OXMLTextRectL" r="OXMLTextRectR" t="OXMLTextRectT"/>
              <a:pathLst>
                <a:path fill="norm" h="6858000" stroke="true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</p:sp>
        <p:sp>
          <p:nvSpPr>
            <p:cNvPr hidden="false" id="94" name="Shape 94"/>
            <p:cNvSpPr txBox="false"/>
            <p:nvPr isPhoto="false"/>
          </p:nvSpPr>
          <p:spPr>
            <a:xfrm flipH="false" flipV="false" rot="0">
              <a:off x="10938999" y="0"/>
              <a:ext cx="1249826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249825" name="ODFRight"/>
                <a:gd fmla="val 6858000" name="ODFBottom"/>
                <a:gd fmla="val 1249825" name="ODFWidth"/>
                <a:gd fmla="val 6858000" name="ODFHeight"/>
              </a:gdLst>
              <a:rect b="OXMLTextRectB" l="OXMLTextRectL" r="OXMLTextRectR" t="OXMLTextRectT"/>
              <a:pathLst>
                <a:path fill="norm" h="6858000" stroke="true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</p:sp>
        <p:sp>
          <p:nvSpPr>
            <p:cNvPr hidden="false" id="95" name="Shape 95"/>
            <p:cNvSpPr txBox="false"/>
            <p:nvPr isPhoto="false"/>
          </p:nvSpPr>
          <p:spPr>
            <a:xfrm flipH="false" flipV="false" rot="0">
              <a:off x="10371666" y="3598333"/>
              <a:ext cx="1817158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</p:sp>
        <p:sp>
          <p:nvSpPr>
            <p:cNvPr hidden="false" id="96" name="Shape 96"/>
            <p:cNvSpPr txBox="false"/>
            <p:nvPr isPhoto="false"/>
          </p:nvSpPr>
          <p:spPr>
            <a:xfrm flipH="false" flipV="false" rot="10800000">
              <a:off x="0" y="8467"/>
              <a:ext cx="842595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</p:sp>
      </p:grpSp>
      <p:sp>
        <p:nvSpPr>
          <p:cNvPr hidden="false" id="97" name="Shape 97"/>
          <p:cNvSpPr txBox="true"/>
          <p:nvPr isPhoto="false">
            <p:ph idx="0" type="title"/>
          </p:nvPr>
        </p:nvSpPr>
        <p:spPr>
          <a:xfrm flipH="false" flipV="false" rot="0"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algn="r" lvl="0">
              <a:defRPr sz="5400">
                <a:solidFill>
                  <a:schemeClr val="accent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8" name="Shape 98"/>
          <p:cNvSpPr txBox="true"/>
          <p:nvPr isPhoto="false">
            <p:ph idx="1" type="subTitle"/>
          </p:nvPr>
        </p:nvSpPr>
        <p:spPr>
          <a:xfrm flipH="false" flipV="false" rot="0"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defPPr/>
            <a:lvl1pPr algn="r" indent="0" lvl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99" name="Shape 9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100" name="Shape 10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01" name="Shape 10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02" name="GroupShape 1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3" name="Shape 103"/>
          <p:cNvSpPr txBox="true"/>
          <p:nvPr isPhoto="false">
            <p:ph idx="0" type="title"/>
          </p:nvPr>
        </p:nvSpPr>
        <p:spPr>
          <a:xfrm flipH="false" flipV="false" rot="0">
            <a:off x="7967673" y="609599"/>
            <a:ext cx="1304742" cy="5251451"/>
          </a:xfrm>
          <a:prstGeom prst="rect">
            <a:avLst/>
          </a:prstGeom>
        </p:spPr>
        <p:txBody>
          <a:bodyPr anchor="ctr"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04" name="Shape 104"/>
          <p:cNvSpPr txBox="true"/>
          <p:nvPr isPhoto="false">
            <p:ph idx="1" type="body"/>
          </p:nvPr>
        </p:nvSpPr>
        <p:spPr>
          <a:xfrm flipH="false" flipV="false" rot="0">
            <a:off x="677335" y="609600"/>
            <a:ext cx="7060149" cy="525145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5" name="Shape 10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106" name="Shape 10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07" name="Shape 10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Цитата с подписью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xfrm flipH="false" flipV="false" rot="0"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l" lvl="0">
              <a:defRPr b="false" cap="none" sz="4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6" name="Shape 26"/>
          <p:cNvSpPr txBox="true"/>
          <p:nvPr isPhoto="false">
            <p:ph idx="2" type="body"/>
          </p:nvPr>
        </p:nvSpPr>
        <p:spPr>
          <a:xfrm flipH="false" flipV="false" rot="0"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indent="0" lvl="0" marL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lvl="1" marL="457200">
              <a:buNone/>
            </a:lvl2pPr>
            <a:lvl3pPr indent="0" lvl="2" marL="914400">
              <a:buNone/>
            </a:lvl3pPr>
            <a:lvl4pPr indent="0" lvl="3" marL="1371600">
              <a:buNone/>
            </a:lvl4pPr>
            <a:lvl5pPr indent="0" lvl="4" marL="182880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7" name="Shape 27"/>
          <p:cNvSpPr txBox="true"/>
          <p:nvPr isPhoto="false">
            <p:ph idx="1" type="body"/>
          </p:nvPr>
        </p:nvSpPr>
        <p:spPr>
          <a:xfrm flipH="false" flipV="false" rot="0">
            <a:off x="677335" y="4470400"/>
            <a:ext cx="8596668" cy="1570961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l" indent="0" lvl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8" name="Shape 2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29" name="Shape 2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0" name="Shape 3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31" name="Shape 31"/>
          <p:cNvSpPr txBox="true"/>
          <p:nvPr isPhoto="false"/>
        </p:nvSpPr>
        <p:spPr>
          <a:xfrm flipH="false" flipV="false" rot="0">
            <a:off x="541870" y="790378"/>
            <a:ext cx="609600" cy="584776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p>
            <a:pPr algn="l" indent="0" marL="0"/>
            <a:r>
              <a:rPr baseline="0" sz="8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“</a:t>
            </a:r>
            <a:endParaRPr baseline="0" sz="800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2" name="Shape 32"/>
          <p:cNvSpPr txBox="true"/>
          <p:nvPr isPhoto="false"/>
        </p:nvSpPr>
        <p:spPr>
          <a:xfrm flipH="false" flipV="false" rot="0">
            <a:off x="8893011" y="2886556"/>
            <a:ext cx="609600" cy="58477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p>
            <a:pPr algn="l" indent="0" marL="0"/>
            <a:r>
              <a:rPr baseline="0" sz="8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”</a:t>
            </a:r>
            <a:endParaRPr sz="180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Цитата карточки имени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0" type="title"/>
          </p:nvPr>
        </p:nvSpPr>
        <p:spPr>
          <a:xfrm flipH="false" flipV="false" rot="0"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l" lvl="0">
              <a:defRPr b="false" cap="none" sz="4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5" name="Shape 35"/>
          <p:cNvSpPr txBox="true"/>
          <p:nvPr isPhoto="false">
            <p:ph idx="2" type="body"/>
          </p:nvPr>
        </p:nvSpPr>
        <p:spPr>
          <a:xfrm flipH="false" flipV="false" rot="0"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indent="0" lvl="0" mar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lvl="1" marL="457200">
              <a:buNone/>
            </a:lvl2pPr>
            <a:lvl3pPr indent="0" lvl="2" marL="914400">
              <a:buNone/>
            </a:lvl3pPr>
            <a:lvl4pPr indent="0" lvl="3" marL="1371600">
              <a:buNone/>
            </a:lvl4pPr>
            <a:lvl5pPr indent="0" lvl="4" marL="182880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6" name="Shape 36"/>
          <p:cNvSpPr txBox="true"/>
          <p:nvPr isPhoto="false">
            <p:ph idx="1" type="body"/>
          </p:nvPr>
        </p:nvSpPr>
        <p:spPr>
          <a:xfrm flipH="false" flipV="false" rot="0"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 fontScale="100%" lnSpcReduction="0%"/>
          </a:bodyPr>
          <a:lstStyle>
            <a:defPPr/>
            <a:lvl1pPr algn="l" indent="0" lvl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40" name="Shape 40"/>
          <p:cNvSpPr txBox="true"/>
          <p:nvPr isPhoto="false"/>
        </p:nvSpPr>
        <p:spPr>
          <a:xfrm flipH="false" flipV="false" rot="0">
            <a:off x="541870" y="790378"/>
            <a:ext cx="609600" cy="584776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p>
            <a:pPr algn="l" indent="0" marL="0"/>
            <a:r>
              <a:rPr baseline="0" sz="8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“</a:t>
            </a:r>
            <a:endParaRPr baseline="0" sz="800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1" name="Shape 41"/>
          <p:cNvSpPr txBox="true"/>
          <p:nvPr isPhoto="false"/>
        </p:nvSpPr>
        <p:spPr>
          <a:xfrm flipH="false" flipV="false" rot="0">
            <a:off x="8893011" y="2886556"/>
            <a:ext cx="609600" cy="58477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p>
            <a:pPr algn="l" indent="0" marL="0"/>
            <a:r>
              <a:rPr baseline="0" sz="8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”</a:t>
            </a:r>
            <a:endParaRPr baseline="0" sz="800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Заголовок и подпись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xfrm flipH="false" flipV="false" rot="0"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l" lvl="0">
              <a:defRPr b="false" cap="none" sz="4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1" name="Shape 51"/>
          <p:cNvSpPr txBox="true"/>
          <p:nvPr isPhoto="false">
            <p:ph idx="1" type="body"/>
          </p:nvPr>
        </p:nvSpPr>
        <p:spPr>
          <a:xfrm flipH="false" flipV="false" rot="0">
            <a:off x="677335" y="4470400"/>
            <a:ext cx="8596668" cy="1570961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l" indent="0" lvl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2" name="Shape 5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53" name="Shape 5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4" name="Shape 5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Истина или ложь">
    <p:spTree>
      <p:nvGrpSpPr>
        <p:cNvPr hidden="false" id="78" name="GroupShape 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9" name="Shape 79"/>
          <p:cNvSpPr txBox="true"/>
          <p:nvPr isPhoto="false">
            <p:ph idx="0" type="title"/>
          </p:nvPr>
        </p:nvSpPr>
        <p:spPr>
          <a:xfrm flipH="false" flipV="false" rot="0"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l" lvl="0">
              <a:defRPr b="false" cap="none" sz="4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80" name="Shape 80"/>
          <p:cNvSpPr txBox="true"/>
          <p:nvPr isPhoto="false">
            <p:ph idx="2" type="body"/>
          </p:nvPr>
        </p:nvSpPr>
        <p:spPr>
          <a:xfrm flipH="false" flipV="false" rot="0"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indent="0" lvl="0" marL="0">
              <a:buNone/>
              <a:defRPr sz="2400">
                <a:solidFill>
                  <a:schemeClr val="accent1"/>
                </a:solidFill>
              </a:defRPr>
            </a:lvl1pPr>
            <a:lvl2pPr indent="0" lvl="1" marL="457200">
              <a:buNone/>
            </a:lvl2pPr>
            <a:lvl3pPr indent="0" lvl="2" marL="914400">
              <a:buNone/>
            </a:lvl3pPr>
            <a:lvl4pPr indent="0" lvl="3" marL="1371600">
              <a:buNone/>
            </a:lvl4pPr>
            <a:lvl5pPr indent="0" lvl="4" marL="182880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81" name="Shape 81"/>
          <p:cNvSpPr txBox="true"/>
          <p:nvPr isPhoto="false">
            <p:ph idx="1" type="body"/>
          </p:nvPr>
        </p:nvSpPr>
        <p:spPr>
          <a:xfrm flipH="false" flipV="false" rot="0"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 fontScale="100%" lnSpcReduction="0%"/>
          </a:bodyPr>
          <a:lstStyle>
            <a:defPPr/>
            <a:lvl1pPr algn="l" indent="0" lvl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82" name="Shape 8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83" name="Shape 8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4" name="Shape 8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Карточка имени">
    <p:spTree>
      <p:nvGrpSpPr>
        <p:cNvPr hidden="false" id="120" name="GroupShape 1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1" name="Shape 121"/>
          <p:cNvSpPr txBox="true"/>
          <p:nvPr isPhoto="false">
            <p:ph idx="0" type="title"/>
          </p:nvPr>
        </p:nvSpPr>
        <p:spPr>
          <a:xfrm flipH="false" flipV="false" rot="0"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algn="l" lvl="0">
              <a:defRPr b="false" cap="none" sz="4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22" name="Shape 122"/>
          <p:cNvSpPr txBox="true"/>
          <p:nvPr isPhoto="false">
            <p:ph idx="1" type="body"/>
          </p:nvPr>
        </p:nvSpPr>
        <p:spPr>
          <a:xfrm flipH="false" flipV="false" rot="0"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 fontScale="100%" lnSpcReduction="0%"/>
          </a:bodyPr>
          <a:lstStyle>
            <a:defPPr/>
            <a:lvl1pPr algn="l" indent="0" lvl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23" name="Shape 1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124" name="Shape 1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5" name="Shape 1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2" name="GroupShape 7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3" name="Shape 7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>
              <a:defRPr sz="36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4" name="Shape 7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5" name="Shape 7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76" name="Shape 7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7" name="Shape 7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66" name="GroupShape 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7" name="Shape 67"/>
          <p:cNvSpPr txBox="true"/>
          <p:nvPr isPhoto="false">
            <p:ph idx="0" type="title"/>
          </p:nvPr>
        </p:nvSpPr>
        <p:spPr>
          <a:xfrm flipH="false" flipV="false" rot="0">
            <a:off x="677335" y="2700867"/>
            <a:ext cx="8596668" cy="182658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false" cap="none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8" name="Shape 68"/>
          <p:cNvSpPr txBox="true"/>
          <p:nvPr isPhoto="false">
            <p:ph idx="1" type="body"/>
          </p:nvPr>
        </p:nvSpPr>
        <p:spPr>
          <a:xfrm flipH="false" flipV="false" rot="0">
            <a:off x="677335" y="4527448"/>
            <a:ext cx="8596668" cy="860399"/>
          </a:xfrm>
          <a:prstGeom prst="rect">
            <a:avLst/>
          </a:prstGeom>
        </p:spPr>
        <p:txBody>
          <a:bodyPr anchor="t"/>
          <a:lstStyle>
            <a:defPPr/>
            <a:lvl1pPr algn="l" indent="0" lvl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9" name="Shape 6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70" name="Shape 7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1" name="Shape 7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15" name="GroupShape 1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6" name="Shape 116"/>
          <p:cNvSpPr txBox="true"/>
          <p:nvPr isPhoto="false">
            <p:ph idx="0" type="title"/>
          </p:nvPr>
        </p:nvSpPr>
        <p:spPr>
          <a:xfrm flipH="false" flipV="false" rot="0"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17" name="Shape 1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118" name="Shape 1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19" name="Shape 1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42" name="GroupShape 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" name="Shape 4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4" name="Shape 44"/>
          <p:cNvSpPr txBox="true"/>
          <p:nvPr isPhoto="false">
            <p:ph idx="1" type="body"/>
          </p:nvPr>
        </p:nvSpPr>
        <p:spPr>
          <a:xfrm flipH="false" flipV="false" rot="0">
            <a:off x="677334" y="2160589"/>
            <a:ext cx="4184035" cy="38807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5" name="Shape 45"/>
          <p:cNvSpPr txBox="true"/>
          <p:nvPr isPhoto="false">
            <p:ph idx="3" type="body"/>
          </p:nvPr>
        </p:nvSpPr>
        <p:spPr>
          <a:xfrm flipH="false" flipV="false" rot="0">
            <a:off x="5089970" y="2160589"/>
            <a:ext cx="4184034" cy="38807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64" name="Shape 6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5" name="Shape 6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126" name="GroupShape 1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7" name="Shape 12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28" name="Shape 128"/>
          <p:cNvSpPr txBox="true"/>
          <p:nvPr isPhoto="false">
            <p:ph idx="1" type="body"/>
          </p:nvPr>
        </p:nvSpPr>
        <p:spPr>
          <a:xfrm flipH="false" flipV="false" rot="0">
            <a:off x="675745" y="2160983"/>
            <a:ext cx="4185622" cy="57626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indent="0" lvl="0" marL="0">
              <a:buNone/>
              <a:defRPr b="fals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29" name="Shape 129"/>
          <p:cNvSpPr txBox="true"/>
          <p:nvPr isPhoto="false">
            <p:ph idx="3" type="body"/>
          </p:nvPr>
        </p:nvSpPr>
        <p:spPr>
          <a:xfrm flipH="false" flipV="false" rot="0">
            <a:off x="675745" y="2737245"/>
            <a:ext cx="4185622" cy="3304117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30" name="Shape 130"/>
          <p:cNvSpPr txBox="true"/>
          <p:nvPr isPhoto="false">
            <p:ph idx="4" type="body"/>
          </p:nvPr>
        </p:nvSpPr>
        <p:spPr>
          <a:xfrm flipH="false" flipV="false" rot="0">
            <a:off x="5088383" y="2160983"/>
            <a:ext cx="4185618" cy="57626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indent="0" lvl="0" marL="0">
              <a:buNone/>
              <a:defRPr b="fals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31" name="Shape 131"/>
          <p:cNvSpPr txBox="true"/>
          <p:nvPr isPhoto="false">
            <p:ph idx="5" type="body"/>
          </p:nvPr>
        </p:nvSpPr>
        <p:spPr>
          <a:xfrm flipH="false" flipV="false" rot="0"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32" name="Shape 13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133" name="Shape 13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4" name="Shape 13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true"/>
          <p:nvPr isPhoto="false">
            <p:ph idx="0" type="title"/>
          </p:nvPr>
        </p:nvSpPr>
        <p:spPr>
          <a:xfrm flipH="false" flipV="false" rot="0"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lvl="0">
              <a:defRPr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7" name="Shape 57"/>
          <p:cNvSpPr txBox="true"/>
          <p:nvPr isPhoto="false">
            <p:ph idx="1" type="body"/>
          </p:nvPr>
        </p:nvSpPr>
        <p:spPr>
          <a:xfrm flipH="false" flipV="false" rot="0">
            <a:off x="4760461" y="514924"/>
            <a:ext cx="4513541" cy="5526437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8" name="Shape 58"/>
          <p:cNvSpPr txBox="true"/>
          <p:nvPr isPhoto="false">
            <p:ph idx="3" type="body"/>
          </p:nvPr>
        </p:nvSpPr>
        <p:spPr>
          <a:xfrm flipH="false" flipV="false" rot="0">
            <a:off x="677334" y="2777069"/>
            <a:ext cx="3854528" cy="258444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indent="0" lvl="0" marL="0">
              <a:buNone/>
              <a:defRPr sz="1400"/>
            </a:lvl1pPr>
            <a:lvl2pPr indent="0" lvl="1" marL="457063">
              <a:buNone/>
              <a:defRPr sz="1400"/>
            </a:lvl2pPr>
            <a:lvl3pPr indent="0" lvl="2" marL="914126">
              <a:buNone/>
              <a:defRPr sz="1200"/>
            </a:lvl3pPr>
            <a:lvl4pPr indent="0" lvl="3" marL="1371189">
              <a:buNone/>
              <a:defRPr sz="1000"/>
            </a:lvl4pPr>
            <a:lvl5pPr indent="0" lvl="4" marL="1828251">
              <a:buNone/>
              <a:defRPr sz="1000"/>
            </a:lvl5pPr>
            <a:lvl6pPr indent="0" lvl="5" marL="2285314">
              <a:buNone/>
              <a:defRPr sz="1000"/>
            </a:lvl6pPr>
            <a:lvl7pPr indent="0" lvl="6" marL="2742377">
              <a:buNone/>
              <a:defRPr sz="1000"/>
            </a:lvl7pPr>
            <a:lvl8pPr indent="0" lvl="7" marL="3199440">
              <a:buNone/>
              <a:defRPr sz="1000"/>
            </a:lvl8pPr>
            <a:lvl9pPr indent="0" lvl="8" marL="3656503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9" name="Shape 5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60" name="Shape 6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1" name="Shape 6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108" name="GroupShape 1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9" name="Shape 109"/>
          <p:cNvSpPr txBox="true"/>
          <p:nvPr isPhoto="false">
            <p:ph idx="0" type="title"/>
          </p:nvPr>
        </p:nvSpPr>
        <p:spPr>
          <a:xfrm flipH="false" flipV="false" rot="0">
            <a:off x="677334" y="4800600"/>
            <a:ext cx="8596667" cy="566737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algn="l" lvl="0">
              <a:defRPr b="false" sz="2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10" name="Shape 110"/>
          <p:cNvSpPr txBox="true"/>
          <p:nvPr isPhoto="false">
            <p:ph idx="1" type="body"/>
          </p:nvPr>
        </p:nvSpPr>
        <p:spPr>
          <a:xfrm flipH="false" flipV="false" rot="0"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 fontScale="100%" lnSpcReduction="0%"/>
          </a:bodyPr>
          <a:lstStyle>
            <a:defPPr/>
            <a:lvl1pPr algn="ctr" indent="0" lvl="0" marL="0">
              <a:buNone/>
              <a:defRPr sz="1600"/>
            </a:lvl1pPr>
            <a:lvl2pPr indent="0" lvl="1" marL="457200">
              <a:buNone/>
              <a:defRPr sz="1600"/>
            </a:lvl2pPr>
            <a:lvl3pPr indent="0" lvl="2" marL="914400">
              <a:buNone/>
              <a:defRPr sz="1600"/>
            </a:lvl3pPr>
            <a:lvl4pPr indent="0" lvl="3" marL="1371600">
              <a:buNone/>
              <a:defRPr sz="1600"/>
            </a:lvl4pPr>
            <a:lvl5pPr indent="0" lvl="4" marL="1828800">
              <a:buNone/>
              <a:defRPr sz="1600"/>
            </a:lvl5pPr>
            <a:lvl6pPr indent="0" lvl="5" marL="2286000">
              <a:buNone/>
              <a:defRPr sz="1600"/>
            </a:lvl6pPr>
            <a:lvl7pPr indent="0" lvl="6" marL="2743200">
              <a:buNone/>
              <a:defRPr sz="1600"/>
            </a:lvl7pPr>
            <a:lvl8pPr indent="0" lvl="7" marL="3200400">
              <a:buNone/>
              <a:defRPr sz="1600"/>
            </a:lvl8pPr>
            <a:lvl9pPr indent="0" lvl="8" marL="3657600">
              <a:buNone/>
              <a:defRPr sz="1600"/>
            </a:lvl9pPr>
          </a:lstStyle>
          <a:p>
            <a:r>
              <a:t>Вставка рисунка</a:t>
            </a:r>
          </a:p>
        </p:txBody>
      </p:sp>
      <p:sp>
        <p:nvSpPr>
          <p:cNvPr hidden="false" id="111" name="Shape 111"/>
          <p:cNvSpPr txBox="true"/>
          <p:nvPr isPhoto="false">
            <p:ph idx="3" type="body"/>
          </p:nvPr>
        </p:nvSpPr>
        <p:spPr>
          <a:xfrm flipH="false" flipV="false" rot="0">
            <a:off x="677334" y="5367338"/>
            <a:ext cx="8596667" cy="67402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indent="0" lvl="0" marL="0">
              <a:buNone/>
              <a:defRPr sz="12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2" name="Shape 11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12/7/2023</a:t>
            </a:r>
          </a:p>
        </p:txBody>
      </p:sp>
      <p:sp>
        <p:nvSpPr>
          <p:cNvPr hidden="false" id="113" name="Shape 11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14" name="Shape 11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7" Target="../slideLayouts/slideLayout16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14" Target="../slideLayouts/slideLayout13.xml" Type="http://schemas.openxmlformats.org/officeDocument/2006/relationships/slideLayout"/>
  <Relationship Id="rId13" Target="../slideLayouts/slideLayout12.xml" Type="http://schemas.openxmlformats.org/officeDocument/2006/relationships/slideLayout"/>
  <Relationship Id="rId4" Target="../slideLayouts/slideLayout3.xml" Type="http://schemas.openxmlformats.org/officeDocument/2006/relationships/slideLayout"/>
  <Relationship Id="rId3" Target="../slideLayouts/slideLayout2.xml" Type="http://schemas.openxmlformats.org/officeDocument/2006/relationships/slideLayout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5" Target="../slideLayouts/slideLayout4.xml" Type="http://schemas.openxmlformats.org/officeDocument/2006/relationships/slideLayout"/>
  <Relationship Id="rId11" Target="../slideLayouts/slideLayout10.xml" Type="http://schemas.openxmlformats.org/officeDocument/2006/relationships/slideLayout"/>
  <Relationship Id="rId8" Target="../slideLayouts/slideLayout7.xml" Type="http://schemas.openxmlformats.org/officeDocument/2006/relationships/slideLayout"/>
  <Relationship Id="rId16" Target="../slideLayouts/slideLayout15.xml" Type="http://schemas.openxmlformats.org/officeDocument/2006/relationships/slideLayout"/>
  <Relationship Id="rId2" Target="../slideLayouts/slideLayout1.xml" Type="http://schemas.openxmlformats.org/officeDocument/2006/relationships/slideLayout"/>
  <Relationship Id="rId9" Target="../slideLayouts/slideLayout8.xml" Type="http://schemas.openxmlformats.org/officeDocument/2006/relationships/slideLayout"/>
  <Relationship Id="rId15" Target="../slideLayouts/slideLayout14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2" name="Shape 2"/>
          <p:cNvGrpSpPr/>
          <p:nvPr isPhoto="false"/>
        </p:nvGrpSpPr>
        <p:grpSpPr>
          <a:xfrm flipH="false" flipV="false" rot="0">
            <a:off x="0" y="-8467"/>
            <a:ext cx="12192000" cy="6866467"/>
            <a:chOff x="0" y="0"/>
            <a:chExt cx="12192000" cy="6866467"/>
          </a:xfrm>
        </p:grpSpPr>
        <p:sp>
          <p:nvSpPr>
            <p:cNvPr hidden="false" id="3" name="Shape 3"/>
            <p:cNvSpPr txBox="false"/>
            <p:nvPr isPhoto="false"/>
          </p:nvSpPr>
          <p:spPr>
            <a:xfrm flipH="false" flipV="false" rot="0">
              <a:off x="9371012" y="8467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4" name="Shape 4"/>
            <p:cNvSpPr txBox="false"/>
            <p:nvPr isPhoto="false"/>
          </p:nvSpPr>
          <p:spPr>
            <a:xfrm flipH="true" flipV="false" rot="0">
              <a:off x="7425267" y="3689879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5" name="Shape 5"/>
            <p:cNvSpPr txBox="false"/>
            <p:nvPr isPhoto="false"/>
          </p:nvSpPr>
          <p:spPr>
            <a:xfrm flipH="false" flipV="false" rot="0">
              <a:off x="9181476" y="0"/>
              <a:ext cx="3007349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007349" name="ODFRight"/>
                <a:gd fmla="val 6866467" name="ODFBottom"/>
                <a:gd fmla="val 3007349" name="ODFWidth"/>
                <a:gd fmla="val 6866467" name="ODFHeight"/>
              </a:gdLst>
              <a:rect b="OXMLTextRectB" l="OXMLTextRectL" r="OXMLTextRectR" t="OXMLTextRectT"/>
              <a:pathLst>
                <a:path fill="norm" h="6866467" stroke="true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</p:sp>
        <p:sp>
          <p:nvSpPr>
            <p:cNvPr hidden="false" id="6" name="Shape 6"/>
            <p:cNvSpPr txBox="false"/>
            <p:nvPr isPhoto="false"/>
          </p:nvSpPr>
          <p:spPr>
            <a:xfrm flipH="false" flipV="false" rot="0">
              <a:off x="9603442" y="0"/>
              <a:ext cx="2588558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573311" name="ODFRight"/>
                <a:gd fmla="val 6866467" name="ODFBottom"/>
                <a:gd fmla="val 2573311" name="ODFWidth"/>
                <a:gd fmla="val 6866467" name="ODFHeight"/>
              </a:gdLst>
              <a:rect b="OXMLTextRectB" l="OXMLTextRectL" r="OXMLTextRectR" t="OXMLTextRectT"/>
              <a:pathLst>
                <a:path fill="norm" h="6866467" stroke="true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hidden="false" id="7" name="Shape 7"/>
            <p:cNvSpPr txBox="false"/>
            <p:nvPr isPhoto="false"/>
          </p:nvSpPr>
          <p:spPr>
            <a:xfrm flipH="false" flipV="false" rot="0">
              <a:off x="8932333" y="3056467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</p:sp>
        <p:sp>
          <p:nvSpPr>
            <p:cNvPr hidden="false" id="8" name="Shape 8"/>
            <p:cNvSpPr txBox="false"/>
            <p:nvPr isPhoto="false"/>
          </p:nvSpPr>
          <p:spPr>
            <a:xfrm flipH="false" flipV="false" rot="0">
              <a:off x="9334500" y="0"/>
              <a:ext cx="2854325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858013" name="ODFRight"/>
                <a:gd fmla="val 6866467" name="ODFBottom"/>
                <a:gd fmla="val 2858013" name="ODFWidth"/>
                <a:gd fmla="val 6866467" name="ODFHeight"/>
              </a:gdLst>
              <a:rect b="OXMLTextRectB" l="OXMLTextRectL" r="OXMLTextRectR" t="OXMLTextRectT"/>
              <a:pathLst>
                <a:path fill="norm" h="6866467" stroke="true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</p:sp>
        <p:sp>
          <p:nvSpPr>
            <p:cNvPr hidden="false" id="9" name="Shape 9"/>
            <p:cNvSpPr txBox="false"/>
            <p:nvPr isPhoto="false"/>
          </p:nvSpPr>
          <p:spPr>
            <a:xfrm flipH="false" flipV="false" rot="0">
              <a:off x="10898730" y="0"/>
              <a:ext cx="1290094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290094" name="ODFRight"/>
                <a:gd fmla="val 6858000" name="ODFBottom"/>
                <a:gd fmla="val 1290094" name="ODFWidth"/>
                <a:gd fmla="val 6858000" name="ODFHeight"/>
              </a:gdLst>
              <a:rect b="OXMLTextRectB" l="OXMLTextRectL" r="OXMLTextRectR" t="OXMLTextRectT"/>
              <a:pathLst>
                <a:path fill="norm" h="6858000" stroke="true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</p:sp>
        <p:sp>
          <p:nvSpPr>
            <p:cNvPr hidden="false" id="10" name="Shape 10"/>
            <p:cNvSpPr txBox="false"/>
            <p:nvPr isPhoto="false"/>
          </p:nvSpPr>
          <p:spPr>
            <a:xfrm flipH="false" flipV="false" rot="0">
              <a:off x="10938999" y="0"/>
              <a:ext cx="1249826" cy="686646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249825" name="ODFRight"/>
                <a:gd fmla="val 6858000" name="ODFBottom"/>
                <a:gd fmla="val 1249825" name="ODFWidth"/>
                <a:gd fmla="val 6858000" name="ODFHeight"/>
              </a:gdLst>
              <a:rect b="OXMLTextRectB" l="OXMLTextRectL" r="OXMLTextRectR" t="OXMLTextRectT"/>
              <a:pathLst>
                <a:path fill="norm" h="6858000" stroke="true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</p:sp>
        <p:sp>
          <p:nvSpPr>
            <p:cNvPr hidden="false" id="11" name="Shape 11"/>
            <p:cNvSpPr txBox="false"/>
            <p:nvPr isPhoto="false"/>
          </p:nvSpPr>
          <p:spPr>
            <a:xfrm flipH="false" flipV="false" rot="0">
              <a:off x="10371666" y="3598333"/>
              <a:ext cx="1817158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</p:sp>
        <p:sp>
          <p:nvSpPr>
            <p:cNvPr hidden="false" id="12" name="Shape 12"/>
            <p:cNvSpPr txBox="false"/>
            <p:nvPr isPhoto="false"/>
          </p:nvSpPr>
          <p:spPr>
            <a:xfrm flipH="false" flipV="false" rot="0">
              <a:off x="0" y="4021667"/>
              <a:ext cx="448732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</p:sp>
      </p:grpSp>
      <p:sp>
        <p:nvSpPr>
          <p:cNvPr hidden="false" id="13" name="Shape 13"/>
          <p:cNvSpPr txBox="true"/>
          <p:nvPr isPhoto="false">
            <p:ph idx="0" type="title"/>
          </p:nvPr>
        </p:nvSpPr>
        <p:spPr>
          <a:xfrm flipH="false" flipV="false" rot="0">
            <a:off x="677334" y="609600"/>
            <a:ext cx="8596668" cy="1320800"/>
          </a:xfrm>
          <a:prstGeom prst="rect">
            <a:avLst/>
          </a:prstGeom>
        </p:spPr>
        <p:txBody>
          <a:bodyPr anchor="t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14" name="Shape 14"/>
          <p:cNvSpPr txBox="true"/>
          <p:nvPr isPhoto="false">
            <p:ph idx="1" type="body"/>
          </p:nvPr>
        </p:nvSpPr>
        <p:spPr>
          <a:xfrm flipH="false" flipV="false" rot="0">
            <a:off x="677334" y="2160589"/>
            <a:ext cx="8596668" cy="3880772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5" name="Shape 15"/>
          <p:cNvSpPr txBox="true"/>
          <p:nvPr isPhoto="false">
            <p:ph idx="2" type="dt"/>
          </p:nvPr>
        </p:nvSpPr>
        <p:spPr>
          <a:xfrm flipH="false" flipV="false" rot="0">
            <a:off x="7205133" y="6041362"/>
            <a:ext cx="911938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12/7/2023</a:t>
            </a:r>
          </a:p>
        </p:txBody>
      </p:sp>
      <p:sp>
        <p:nvSpPr>
          <p:cNvPr hidden="false" id="16" name="Shape 16"/>
          <p:cNvSpPr txBox="true"/>
          <p:nvPr isPhoto="false">
            <p:ph idx="3" type="ftr"/>
          </p:nvPr>
        </p:nvSpPr>
        <p:spPr>
          <a:xfrm flipH="false" flipV="false" rot="0">
            <a:off x="677334" y="6041362"/>
            <a:ext cx="6297612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17" name="Shape 17"/>
          <p:cNvSpPr txBox="true"/>
          <p:nvPr isPhoto="false">
            <p:ph idx="4" type="sldNum"/>
          </p:nvPr>
        </p:nvSpPr>
        <p:spPr>
          <a:xfrm flipH="false" flipV="false" rot="0">
            <a:off x="8590663" y="6041362"/>
            <a:ext cx="683338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defPPr/>
      <a:lvl1pPr algn="l" lvl="0"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lvl="1">
        <a:defRPr>
          <a:solidFill>
            <a:schemeClr val="tx2"/>
          </a:solidFill>
        </a:defRPr>
      </a:lvl2pPr>
      <a:lvl3pPr lvl="2">
        <a:defRPr>
          <a:solidFill>
            <a:schemeClr val="tx2"/>
          </a:solidFill>
        </a:defRPr>
      </a:lvl3pPr>
      <a:lvl4pPr lvl="3">
        <a:defRPr>
          <a:solidFill>
            <a:schemeClr val="tx2"/>
          </a:solidFill>
        </a:defRPr>
      </a:lvl4pPr>
      <a:lvl5pPr lvl="4">
        <a:defRPr>
          <a:solidFill>
            <a:schemeClr val="tx2"/>
          </a:solidFill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algn="l" indent="-342900" lvl="0" marL="342900">
        <a:spcBef>
          <a:spcPts val="1000"/>
        </a:spcBef>
        <a:spcAft>
          <a:spcPts val="0"/>
        </a:spcAft>
        <a:buClr>
          <a:schemeClr val="accent1"/>
        </a:buClr>
        <a:buSzPts val="144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indent="-285750" lvl="1" marL="742950">
        <a:spcBef>
          <a:spcPts val="1000"/>
        </a:spcBef>
        <a:spcAft>
          <a:spcPts val="0"/>
        </a:spcAft>
        <a:buClr>
          <a:schemeClr val="accent1"/>
        </a:buClr>
        <a:buSzPts val="128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indent="-228600" lvl="2" marL="1143000">
        <a:spcBef>
          <a:spcPts val="1000"/>
        </a:spcBef>
        <a:spcAft>
          <a:spcPts val="0"/>
        </a:spcAft>
        <a:buClr>
          <a:schemeClr val="accent1"/>
        </a:buClr>
        <a:buSzPts val="112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indent="-228600" lvl="3" marL="1600200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indent="-228600" lvl="4" marL="2057400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indent="-228600" lvl="5" marL="2514600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indent="-228600" lvl="6" marL="2971800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indent="-228600" lvl="7" marL="3429000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indent="-228600" lvl="8" marL="3886200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1" Target="../media/6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5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3.jpeg" Type="http://schemas.openxmlformats.org/officeDocument/2006/relationships/image"/>
  <Relationship Id="rId3" Target="../media/4.jpeg" Type="http://schemas.openxmlformats.org/officeDocument/2006/relationships/image"/>
  <Relationship Id="rId4" Target="../media/5.pn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5" name="GroupShape 1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6" name="Shape 13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sz="3600"/>
              <a:t>Особенности работы с разной категорией клиентов (то, о чем не задумывается большинство агентов в России)</a:t>
            </a:r>
            <a:endParaRPr sz="3600"/>
          </a:p>
        </p:txBody>
      </p:sp>
      <p:sp>
        <p:nvSpPr>
          <p:cNvPr hidden="false" id="137" name="Shape 137"/>
          <p:cNvSpPr txBox="true"/>
          <p:nvPr isPhoto="false">
            <p:ph idx="1" type="subTitle"/>
          </p:nvPr>
        </p:nvSpPr>
        <p:spPr>
          <a:xfrm flipH="false" flipV="false" rot="0">
            <a:off x="1098165" y="4894679"/>
            <a:ext cx="7767636" cy="10969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sz="1800"/>
              <a:t>Иван Лукашин: бизнес-тренер в сфере недвижимости, обучил более 2500 агентов на российском рынке, в настоящее время участвую в нескольких образовательных проектах. </a:t>
            </a:r>
            <a:endParaRPr sz="1800"/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4" name="GroupShape 1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5" name="Shape 175"/>
          <p:cNvSpPr txBox="true"/>
          <p:nvPr isPhoto="false">
            <p:ph idx="1" type="body"/>
          </p:nvPr>
        </p:nvSpPr>
        <p:spPr>
          <a:xfrm flipH="false" flipV="false" rot="0">
            <a:off x="691188" y="1841934"/>
            <a:ext cx="8596668" cy="38807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Во-первых, потребление они воспринимают в большей степени как возможность доступа к товарам или услугам, а не как владение ими.</a:t>
            </a:r>
          </a:p>
          <a:p>
            <a:r>
              <a:t>Во-вторых, потребление для них является выражением их индивидуальной идентичности.</a:t>
            </a:r>
          </a:p>
          <a:p>
            <a:r>
              <a:t>В-третьих, потребление для них должно соответствовать их этическим нормам, как «искателей правды».</a:t>
            </a:r>
          </a:p>
          <a:p/>
        </p:txBody>
      </p:sp>
      <p:sp>
        <p:nvSpPr>
          <p:cNvPr hidden="false" id="176" name="Shape 176"/>
          <p:cNvSpPr txBox="false"/>
          <p:nvPr isPhoto="false"/>
        </p:nvSpPr>
        <p:spPr>
          <a:xfrm flipH="false" flipV="false" rot="0">
            <a:off x="999428" y="765961"/>
            <a:ext cx="2842444" cy="461665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240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Как потребители:</a:t>
            </a:r>
            <a:endParaRPr b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7" name="GroupShape 1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8" name="Shape 17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Как действовать :</a:t>
            </a:r>
          </a:p>
        </p:txBody>
      </p:sp>
      <p:sp>
        <p:nvSpPr>
          <p:cNvPr hidden="false" id="179" name="Shape 17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креативно</a:t>
            </a:r>
          </a:p>
          <a:p>
            <a:r>
              <a:t>ненавязчиво</a:t>
            </a:r>
          </a:p>
          <a:p>
            <a:r>
              <a:t>а главное, по рекомендации</a:t>
            </a: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0" name="GroupShape 18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1" name="Shape 18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Работа в </a:t>
            </a:r>
            <a:r>
              <a:t>соц.сетях</a:t>
            </a:r>
          </a:p>
        </p:txBody>
      </p:sp>
      <p:sp>
        <p:nvSpPr>
          <p:cNvPr hidden="false" id="182" name="Shape 18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регулярно публикуйте интересные посты;</a:t>
            </a:r>
          </a:p>
          <a:p>
            <a:r>
              <a:t>выкладывайте </a:t>
            </a:r>
            <a:r>
              <a:t>Stories</a:t>
            </a:r>
            <a:r>
              <a:t>, мотивационные вирусные ролики;</a:t>
            </a:r>
          </a:p>
          <a:p>
            <a:r>
              <a:t>рассказывайте о новостях;</a:t>
            </a:r>
          </a:p>
          <a:p>
            <a:r>
              <a:t>размещайте анонсы, обзоры новостроек;</a:t>
            </a:r>
          </a:p>
          <a:p>
            <a:r>
              <a:t>вовлекайте в диалог с помощью геймификации, опросов, акций;</a:t>
            </a:r>
          </a:p>
          <a:p>
            <a:r>
              <a:t>просите клиентов делиться впечатлениями, </a:t>
            </a:r>
            <a:r>
              <a:rPr>
                <a:solidFill>
                  <a:schemeClr val="tx1"/>
                </a:solidFill>
              </a:rPr>
              <a:t>оставлять отзывы об интернете</a:t>
            </a:r>
            <a:r>
              <a:t> в обмен на небольшие бонусы, скидки, подарки.</a:t>
            </a:r>
          </a:p>
          <a:p/>
        </p:txBody>
      </p:sp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3" name="GroupShape 1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4" name="Shape 18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/>
              <a:t>Заключение</a:t>
            </a:r>
            <a:br>
              <a:rPr b="true"/>
            </a:br>
          </a:p>
        </p:txBody>
      </p:sp>
      <p:sp>
        <p:nvSpPr>
          <p:cNvPr hidden="false" id="185" name="Shape 185"/>
          <p:cNvSpPr txBox="true"/>
          <p:nvPr isPhoto="false">
            <p:ph idx="1" type="body"/>
          </p:nvPr>
        </p:nvSpPr>
        <p:spPr>
          <a:xfrm flipH="false" flipV="false" rot="0">
            <a:off x="677334" y="1488613"/>
            <a:ext cx="8596668" cy="388077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indent="0" marL="0">
              <a:buNone/>
            </a:pPr>
            <a:endParaRPr b="true"/>
          </a:p>
          <a:p>
            <a:pPr indent="0" marL="0">
              <a:buNone/>
            </a:pPr>
            <a:r>
              <a:t>Уже сегодня вчерашние подростки являются активной категорией покупателей. </a:t>
            </a:r>
          </a:p>
          <a:p>
            <a:pPr indent="0" marL="0">
              <a:buNone/>
            </a:pPr>
            <a:r>
              <a:t>        Чтобы успешно продавать товары и услуги Z-поколению, агенты должны заранее адаптироваться к привычкам и потребностям молодых интернет-потребителей. </a:t>
            </a:r>
          </a:p>
          <a:p>
            <a:pPr indent="0" marL="0">
              <a:buNone/>
            </a:pPr>
            <a:r>
              <a:t>Начните прямо сейчас: </a:t>
            </a:r>
            <a:r>
              <a:rPr b="true" i="true" u="sng"/>
              <a:t>прокачайте соцсети</a:t>
            </a:r>
            <a:r>
              <a:t>, поддерживайте актуальные тренды, делитесь искренними увлекательными историями, задействуйте геймификацию. </a:t>
            </a:r>
          </a:p>
          <a:p>
            <a:pPr indent="0" marL="0">
              <a:buNone/>
            </a:pPr>
            <a:r>
              <a:rPr b="true" i="true" u="sng"/>
              <a:t>Ставьте акцент на открытости, лаконичности, ценном персонализированном контенте, рекомендациях лидеров мнений</a:t>
            </a:r>
            <a:r>
              <a:rPr b="true"/>
              <a:t>.</a:t>
            </a:r>
            <a:r>
              <a:t> </a:t>
            </a:r>
          </a:p>
          <a:p/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6" name="GroupShape 1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88" name="Picture 188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4241577" y="2115113"/>
            <a:ext cx="2019300" cy="2019299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9" name="GroupShape 1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0" name="Shape 190"/>
          <p:cNvSpPr txBox="true"/>
          <p:nvPr isPhoto="false">
            <p:ph idx="0" type="title"/>
          </p:nvPr>
        </p:nvSpPr>
        <p:spPr>
          <a:xfrm flipH="false" flipV="false" rot="0">
            <a:off x="677334" y="2780175"/>
            <a:ext cx="8596668" cy="13208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sz="4400"/>
              <a:t>Спасибо за внимание!</a:t>
            </a:r>
            <a:endParaRPr sz="4400"/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8" name="GroupShape 1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9" name="Shape 139"/>
          <p:cNvSpPr txBox="true"/>
          <p:nvPr isPhoto="false">
            <p:ph idx="0" type="title"/>
          </p:nvPr>
        </p:nvSpPr>
        <p:spPr>
          <a:xfrm flipH="false" flipV="false" rot="0">
            <a:off x="677863" y="609600"/>
            <a:ext cx="8596312" cy="1320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000">
                <a:solidFill>
                  <a:schemeClr val="accent2">
                    <a:lumMod val="75000"/>
                  </a:schemeClr>
                </a:solidFill>
              </a:rPr>
              <a:t>Как изменился клиент, какая ситуация на сегодняшний день?</a:t>
            </a:r>
            <a:endParaRPr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hidden="false" id="140" name="Shape 140"/>
          <p:cNvSpPr txBox="true"/>
          <p:nvPr isPhoto="false">
            <p:ph idx="1" type="body"/>
          </p:nvPr>
        </p:nvSpPr>
        <p:spPr>
          <a:xfrm flipH="false" flipV="false" rot="0">
            <a:off x="677863" y="2160588"/>
            <a:ext cx="8596312" cy="3881436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000" u="sng">
                <a:solidFill>
                  <a:schemeClr val="tx1"/>
                </a:solidFill>
              </a:rPr>
              <a:t>Клиент стал более информационно подкован (грамотным)!!!</a:t>
            </a:r>
            <a:endParaRPr b="true" sz="2000" u="sng">
              <a:solidFill>
                <a:schemeClr val="tx1"/>
              </a:solidFill>
            </a:endParaRPr>
          </a:p>
        </p:txBody>
      </p:sp>
      <p:sp>
        <p:nvSpPr>
          <p:cNvPr hidden="false" id="141" name="Shape 141"/>
          <p:cNvSpPr txBox="true"/>
          <p:nvPr isPhoto="false"/>
        </p:nvSpPr>
        <p:spPr>
          <a:xfrm flipH="false" flipV="false" rot="0">
            <a:off x="1121014" y="2879098"/>
            <a:ext cx="7538925" cy="756794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lstStyle>
            <a:defPPr/>
            <a:lvl1pPr algn="ctr" indent="0" lvl="0" marL="0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000" u="sng">
                <a:solidFill>
                  <a:schemeClr val="tx1"/>
                </a:solidFill>
              </a:rPr>
              <a:t>Рынок изменился (сместился с продавца на покупателя)!!!</a:t>
            </a:r>
            <a:endParaRPr b="true" sz="2000" u="sng">
              <a:solidFill>
                <a:schemeClr val="tx1"/>
              </a:solidFill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2" name="GroupShape 1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3" name="Shape 143"/>
          <p:cNvSpPr txBox="true"/>
          <p:nvPr isPhoto="false">
            <p:ph idx="0" type="title"/>
          </p:nvPr>
        </p:nvSpPr>
        <p:spPr>
          <a:xfrm flipH="false" flipV="false" rot="0">
            <a:off x="677863" y="609600"/>
            <a:ext cx="706475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  <a:lvl1pPr lvl="0"/>
          </a:lstStyle>
          <a:p>
            <a:r>
              <a:rPr b="true" sz="2800"/>
              <a:t>Направления развития агента сегодня:</a:t>
            </a:r>
            <a:endParaRPr sz="2800"/>
          </a:p>
        </p:txBody>
      </p:sp>
      <p:sp>
        <p:nvSpPr>
          <p:cNvPr hidden="false" id="144" name="Shape 144"/>
          <p:cNvSpPr txBox="false"/>
          <p:nvPr isPhoto="false"/>
        </p:nvSpPr>
        <p:spPr>
          <a:xfrm flipH="false" flipV="false" rot="0">
            <a:off x="1332837" y="1318472"/>
            <a:ext cx="4763163" cy="36933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Прокачка своей финансовой грамотности;</a:t>
            </a:r>
            <a:endParaRPr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5" name="Shape 145"/>
          <p:cNvSpPr txBox="false"/>
          <p:nvPr isPhoto="false"/>
        </p:nvSpPr>
        <p:spPr>
          <a:xfrm flipH="false" flipV="false" rot="0">
            <a:off x="778655" y="3182000"/>
            <a:ext cx="7454669" cy="369332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Изучение психологических аспектов различной категории клиентов;</a:t>
            </a:r>
            <a:endParaRPr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6" name="Shape 146"/>
          <p:cNvSpPr txBox="false"/>
          <p:nvPr isPhoto="false"/>
        </p:nvSpPr>
        <p:spPr>
          <a:xfrm flipH="false" flipV="false" rot="0">
            <a:off x="1752901" y="1911578"/>
            <a:ext cx="5989717" cy="36933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Постоянная тренировка своих переговорных навыков;</a:t>
            </a:r>
            <a:endParaRPr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7" name="Shape 147"/>
          <p:cNvSpPr txBox="false"/>
          <p:nvPr isPhoto="false"/>
        </p:nvSpPr>
        <p:spPr>
          <a:xfrm flipH="false" flipV="false" rot="0">
            <a:off x="2329276" y="2546789"/>
            <a:ext cx="3761927" cy="36933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Мониторинг ипотечного рынка.</a:t>
            </a:r>
            <a:endParaRPr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8" name="GroupShape 1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9" name="Shape 149"/>
          <p:cNvSpPr txBox="true"/>
          <p:nvPr isPhoto="false">
            <p:ph idx="0" type="title"/>
          </p:nvPr>
        </p:nvSpPr>
        <p:spPr>
          <a:xfrm flipH="false" flipV="false" rot="0">
            <a:off x="677863" y="609600"/>
            <a:ext cx="8596312" cy="1384994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/>
          </a:lstStyle>
          <a:p>
            <a:r>
              <a:rPr b="true" sz="2800"/>
              <a:t>Кто наши основные клиенты:</a:t>
            </a:r>
            <a:br>
              <a:rPr b="true" sz="2800"/>
            </a:br>
            <a:br>
              <a:rPr b="true" sz="2800"/>
            </a:br>
            <a:endParaRPr sz="2800"/>
          </a:p>
        </p:txBody>
      </p:sp>
      <p:sp>
        <p:nvSpPr>
          <p:cNvPr hidden="false" id="150" name="Shape 150"/>
          <p:cNvSpPr txBox="true"/>
          <p:nvPr isPhoto="false">
            <p:ph idx="1" type="body"/>
          </p:nvPr>
        </p:nvSpPr>
        <p:spPr>
          <a:xfrm flipH="false" flipV="false" rot="0">
            <a:off x="421084" y="1488281"/>
            <a:ext cx="8596311" cy="388143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l"/>
            <a:br>
              <a:rPr b="true" sz="1800"/>
            </a:br>
            <a:r>
              <a:rPr b="true" i="true" sz="1800"/>
              <a:t>- поколение </a:t>
            </a:r>
            <a:r>
              <a:rPr b="true" i="true" sz="1800"/>
              <a:t>X</a:t>
            </a:r>
            <a:br>
              <a:rPr b="true" i="true" sz="1800"/>
            </a:br>
            <a:r>
              <a:rPr b="true" i="true" sz="1800"/>
              <a:t>- поколение </a:t>
            </a:r>
            <a:r>
              <a:rPr b="true" i="true" sz="1800"/>
              <a:t>Y</a:t>
            </a:r>
            <a:br>
              <a:rPr b="true" i="true" sz="1800"/>
            </a:br>
            <a:r>
              <a:rPr b="true" i="true" sz="1800"/>
              <a:t>- поколение </a:t>
            </a:r>
            <a:r>
              <a:rPr b="true" i="true" sz="1800"/>
              <a:t>Z</a:t>
            </a:r>
            <a:br>
              <a:rPr b="true" i="true" sz="1800"/>
            </a:br>
            <a:endParaRPr b="true" i="true" sz="1800"/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1" name="GroupShape 1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2" name="Shape 15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53" name="Shape 15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 sz="3200"/>
              <a:t>Поколение Х:</a:t>
            </a:r>
            <a:br>
              <a:rPr b="true" sz="3200"/>
            </a:br>
            <a:r>
              <a:rPr b="true" sz="2400"/>
              <a:t>1960-е – нач.1980-х</a:t>
            </a:r>
            <a:br>
              <a:rPr b="true" sz="2400"/>
            </a:br>
            <a:r>
              <a:rPr b="true"/>
              <a:t>(застали советское время застоя, но пережили крах и 1990-е)</a:t>
            </a:r>
            <a:br>
              <a:rPr b="true"/>
            </a:br>
            <a:r>
              <a:rPr b="true"/>
              <a:t>будущее : готовьтесь к беде</a:t>
            </a:r>
            <a:br>
              <a:rPr b="true"/>
            </a:br>
            <a:r>
              <a:rPr b="true"/>
              <a:t>приоритеты: безопасность, стабильность, самостоятельность, нацеленность на результат.</a:t>
            </a: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4" name="GroupShape 1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5" name="Shape 15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56" name="Shape 15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 sz="3200"/>
              <a:t>Поколение </a:t>
            </a:r>
            <a:r>
              <a:rPr b="true" sz="3200"/>
              <a:t>Y</a:t>
            </a:r>
            <a:r>
              <a:rPr b="true" sz="3200"/>
              <a:t>:</a:t>
            </a:r>
            <a:br>
              <a:rPr b="true" sz="3200"/>
            </a:br>
            <a:r>
              <a:rPr b="true" sz="2400"/>
              <a:t>нач.1980-х – 2000 г.</a:t>
            </a:r>
            <a:br>
              <a:rPr b="true" sz="2400"/>
            </a:br>
            <a:r>
              <a:rPr b="true"/>
              <a:t>( пережили крах СССР и 1990-е в детском возрасте)</a:t>
            </a:r>
            <a:br>
              <a:rPr b="true"/>
            </a:br>
            <a:r>
              <a:rPr b="true"/>
              <a:t>будущее : обманут, недодадут</a:t>
            </a:r>
            <a:br>
              <a:rPr b="true"/>
            </a:br>
            <a:r>
              <a:rPr b="true"/>
              <a:t>приоритеты: стабильность, определенность, развитие.</a:t>
            </a:r>
            <a:br>
              <a:rPr b="true"/>
            </a:b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7" name="GroupShape 1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8" name="Shape 15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59" name="Shape 15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 sz="3200"/>
              <a:t>Поколение </a:t>
            </a:r>
            <a:r>
              <a:rPr b="true" sz="3200"/>
              <a:t>Z</a:t>
            </a:r>
            <a:r>
              <a:rPr b="true" sz="3200"/>
              <a:t>:</a:t>
            </a:r>
            <a:br>
              <a:rPr b="true" sz="3200"/>
            </a:br>
            <a:r>
              <a:rPr b="true" sz="2400"/>
              <a:t>нач. 2000-х. -2010 г.</a:t>
            </a:r>
            <a:br>
              <a:rPr b="true" sz="2400"/>
            </a:br>
            <a:r>
              <a:rPr b="true"/>
              <a:t>( не переживали крах СССР и 1990-е в детском возрасте, </a:t>
            </a:r>
            <a:r>
              <a:rPr b="true"/>
              <a:t>«жирные 0-вые»)</a:t>
            </a:r>
            <a:br>
              <a:rPr b="true"/>
            </a:br>
            <a:r>
              <a:rPr b="true"/>
              <a:t>будущее : не думают</a:t>
            </a:r>
            <a:br>
              <a:rPr b="true"/>
            </a:br>
            <a:r>
              <a:rPr b="true"/>
              <a:t>приоритеты: свобода, минимум социальных связей (одиночки), комфорт.</a:t>
            </a:r>
            <a:br>
              <a:rPr b="true"/>
            </a:b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0" name="GroupShape 1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2" name="Picture 162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706582" y="1039093"/>
            <a:ext cx="8122652" cy="4752107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3" name="GroupShape 1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4" name="Shape 16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/>
              <a:t>Поколение </a:t>
            </a:r>
            <a:r>
              <a:rPr b="true"/>
              <a:t>Z</a:t>
            </a:r>
            <a:r>
              <a:rPr b="true"/>
              <a:t>:</a:t>
            </a:r>
          </a:p>
        </p:txBody>
      </p:sp>
      <p:sp>
        <p:nvSpPr>
          <p:cNvPr hidden="false" id="165" name="Shape 165"/>
          <p:cNvSpPr txBox="true"/>
          <p:nvPr isPhoto="false">
            <p:ph idx="1" type="body"/>
          </p:nvPr>
        </p:nvSpPr>
        <p:spPr>
          <a:xfrm flipH="false" flipV="false" rot="0">
            <a:off x="483370" y="1592553"/>
            <a:ext cx="8596668" cy="38807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indent="0" marL="0">
              <a:buNone/>
            </a:pPr>
            <a:br>
              <a:rPr b="true" sz="3200"/>
            </a:br>
          </a:p>
        </p:txBody>
      </p:sp>
      <p:pic>
        <p:nvPicPr>
          <p:cNvPr hidden="false" id="167" name="Picture 16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578649" y="1246333"/>
            <a:ext cx="3422073" cy="2910031"/>
          </a:xfrm>
          <a:prstGeom prst="rect">
            <a:avLst/>
          </a:prstGeom>
        </p:spPr>
      </p:pic>
      <p:pic>
        <p:nvPicPr>
          <p:cNvPr hidden="false" id="169" name="Picture 16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096000" y="84356"/>
            <a:ext cx="3312774" cy="2670175"/>
          </a:xfrm>
          <a:prstGeom prst="rect">
            <a:avLst/>
          </a:prstGeom>
        </p:spPr>
      </p:pic>
      <p:pic>
        <p:nvPicPr>
          <p:cNvPr hidden="false" id="171" name="Picture 17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987597" y="4156364"/>
            <a:ext cx="2434475" cy="2318041"/>
          </a:xfrm>
          <a:prstGeom prst="rect">
            <a:avLst/>
          </a:prstGeom>
        </p:spPr>
      </p:pic>
      <p:pic>
        <p:nvPicPr>
          <p:cNvPr hidden="false" id="173" name="Picture 17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5323222" y="3075051"/>
            <a:ext cx="3950780" cy="3381228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Аспект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Facet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MyOffice-CoreFramework-Android/31-1191.801.8978.819.1@3a1110cd217cfef7bfaea0d80df387ac68f3aaa9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2023-12-11T13:44:10Z</dcterms:modified>
</cp:coreProperties>
</file>