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87" r:id="rId2"/>
    <p:sldId id="257" r:id="rId3"/>
    <p:sldId id="258" r:id="rId4"/>
    <p:sldId id="260" r:id="rId5"/>
    <p:sldId id="266" r:id="rId6"/>
    <p:sldId id="290" r:id="rId7"/>
    <p:sldId id="310" r:id="rId8"/>
    <p:sldId id="292" r:id="rId9"/>
    <p:sldId id="293" r:id="rId10"/>
    <p:sldId id="294" r:id="rId11"/>
    <p:sldId id="306" r:id="rId12"/>
    <p:sldId id="263" r:id="rId13"/>
    <p:sldId id="262" r:id="rId14"/>
    <p:sldId id="305" r:id="rId15"/>
    <p:sldId id="296" r:id="rId16"/>
    <p:sldId id="297" r:id="rId17"/>
    <p:sldId id="298" r:id="rId18"/>
    <p:sldId id="299" r:id="rId19"/>
    <p:sldId id="301" r:id="rId20"/>
    <p:sldId id="303" r:id="rId21"/>
    <p:sldId id="304" r:id="rId22"/>
    <p:sldId id="307" r:id="rId23"/>
    <p:sldId id="282" r:id="rId24"/>
    <p:sldId id="308" r:id="rId25"/>
    <p:sldId id="316" r:id="rId26"/>
    <p:sldId id="314" r:id="rId27"/>
    <p:sldId id="315" r:id="rId28"/>
    <p:sldId id="317" r:id="rId29"/>
    <p:sldId id="312" r:id="rId3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0" autoAdjust="0"/>
    <p:restoredTop sz="94648"/>
  </p:normalViewPr>
  <p:slideViewPr>
    <p:cSldViewPr snapToGrid="0" snapToObjects="1">
      <p:cViewPr varScale="1">
        <p:scale>
          <a:sx n="83" d="100"/>
          <a:sy n="83" d="100"/>
        </p:scale>
        <p:origin x="-91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138" y="2992438"/>
            <a:ext cx="1784350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8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8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0688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1888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4F82-3BD3-4777-B505-3C3811407D6A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2667-BEFD-4E91-9711-E485BF91163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C548-A4CF-4CCD-BC38-BA13DE09CB30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2F787-E352-42D8-AF1D-8DA2094C8A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22238"/>
            <a:ext cx="2743200" cy="60086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8077200" cy="60086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EEB2-941D-4A28-8139-A7EFD81E0B91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B77C-802A-42B4-A029-CEB200DDD81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AB55-F6F6-41A4-A1CB-3830D8F28787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AE05D-0487-47DF-8CC2-4F831595F56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7C5E-F84E-49B8-A174-9F1B0317EE2B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BBED-6D10-43E8-9C1A-7C7818805A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4102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719263"/>
            <a:ext cx="54102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BEEF-E3F7-45EB-9C66-C185916EA531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6461-08D1-4D17-A186-6CC644BA693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7244F-B0C2-4AB3-9D1B-FD4C3C9268B7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6E08-19EE-4652-B3A4-35771E192A5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A767-8B30-46DE-AC2B-A2ED1F2FC03E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F7C06-29F4-48A1-9FB7-B788E81741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DEA8-9E05-4816-A8F7-FBE7294263F9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3B0D1-20CC-4512-A25F-5CCC3AE26D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C0AD4-00F2-49FF-AD48-0D102F90607D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260DE-87E2-4354-820C-5039837363A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2788-832F-4F32-8C5C-C51363673FFE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6992-05F8-435E-9900-C6BA96A6226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E297823E-2701-4421-8EC2-E3557A89077E}" type="datetimeFigureOut">
              <a:rPr lang="ru-RU"/>
              <a:pPr>
                <a:defRPr/>
              </a:pPr>
              <a:t>22.02.2024</a:t>
            </a:fld>
            <a:endParaRPr lang="ru-RU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DFB1DCE-F881-43C5-B506-7C5EA40E51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00" y="152400"/>
            <a:ext cx="1055688" cy="1295400"/>
            <a:chOff x="5136" y="960"/>
            <a:chExt cx="528" cy="864"/>
          </a:xfrm>
        </p:grpSpPr>
        <p:sp>
          <p:nvSpPr>
            <p:cNvPr id="5837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sun9-22.userapi.com/XkRvRBpeNajWNwNb6bmPMjLz9VNugjJcjKlDFQ/BFD7zS4uMu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i="1" smtClean="0"/>
              <a:t>Макурова Татьяна Станиславовна</a:t>
            </a:r>
            <a:endParaRPr lang="ru-RU" sz="26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3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/>
              <a:t>«Критичные налоговые заблуждения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/>
              <a:t>при сделках с недвижимостью»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514350"/>
            <a:ext cx="9129713" cy="776288"/>
          </a:xfrm>
        </p:spPr>
        <p:txBody>
          <a:bodyPr anchor="ctr"/>
          <a:lstStyle/>
          <a:p>
            <a:pPr eaLnBrk="1" hangingPunct="1"/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>Критичные ошибки в сроках владения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719263"/>
            <a:ext cx="10074275" cy="4411662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ru-RU" sz="2600" smtClean="0"/>
              <a:t>Срок с оплаты ДДУ/ЖСК (ошибки: неправильное определение даты оплаты; замена объекта/застройщика; неучет нежилых; неучет при продаже по уступке)</a:t>
            </a:r>
          </a:p>
          <a:p>
            <a:pPr eaLnBrk="1" hangingPunct="1">
              <a:lnSpc>
                <a:spcPct val="70000"/>
              </a:lnSpc>
              <a:buFontTx/>
              <a:buChar char="•"/>
            </a:pPr>
            <a:endParaRPr lang="ru-RU" sz="2600" smtClean="0"/>
          </a:p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ru-RU" sz="2600" smtClean="0"/>
              <a:t>Сроки НЕ применяются для коммерции, использовавшейся в ПД или не имеющей вариантов использования в личных целях при наличии ИП</a:t>
            </a:r>
          </a:p>
          <a:p>
            <a:pPr eaLnBrk="1" hangingPunct="1">
              <a:lnSpc>
                <a:spcPct val="70000"/>
              </a:lnSpc>
              <a:buFontTx/>
              <a:buChar char="•"/>
            </a:pPr>
            <a:endParaRPr lang="ru-RU" sz="2600" smtClean="0"/>
          </a:p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ru-RU" sz="2600" smtClean="0"/>
              <a:t>Сроки МОГУТ не применяться даже для жилья при наличии ИП на УСН, если сдавал на ИП на УСН </a:t>
            </a:r>
          </a:p>
          <a:p>
            <a:pPr eaLnBrk="1" hangingPunct="1">
              <a:lnSpc>
                <a:spcPct val="70000"/>
              </a:lnSpc>
              <a:buFontTx/>
              <a:buChar char="•"/>
            </a:pPr>
            <a:endParaRPr lang="ru-RU" sz="2600" smtClean="0"/>
          </a:p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ru-RU" sz="2600" smtClean="0"/>
              <a:t>Сроки при объединении/разделе объектов и земли - заново</a:t>
            </a:r>
          </a:p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ru-RU" sz="2600" smtClean="0"/>
              <a:t>Регистрация завершенного строительством дома - заново</a:t>
            </a:r>
          </a:p>
          <a:p>
            <a:pPr eaLnBrk="1" hangingPunct="1">
              <a:lnSpc>
                <a:spcPct val="70000"/>
              </a:lnSpc>
              <a:buFontTx/>
              <a:buChar char="•"/>
            </a:pPr>
            <a:endParaRPr lang="ru-RU" sz="2600" smtClean="0"/>
          </a:p>
          <a:p>
            <a:pPr eaLnBrk="1" hangingPunct="1">
              <a:lnSpc>
                <a:spcPct val="70000"/>
              </a:lnSpc>
              <a:buFontTx/>
              <a:buChar char="•"/>
            </a:pP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511175"/>
            <a:ext cx="10515600" cy="1325563"/>
          </a:xfrm>
        </p:spPr>
        <p:txBody>
          <a:bodyPr anchor="ctr"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Критичная ошибка: не разбираться в льготе по 2 детям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836738"/>
            <a:ext cx="10972800" cy="375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CC3300"/>
                </a:solidFill>
              </a:rPr>
              <a:t>Пример</a:t>
            </a:r>
            <a:r>
              <a:rPr lang="ru-RU" smtClean="0"/>
              <a:t>: семья с 2 детьми продает ДВЕ квартиры (площадями 45 и 62 м2), взаимен покупает 90 м2. Риэлтор сказал, что под льготу по 2-м детям не проходят, и обе продажи провели по цене покупки и неотделимым улучшениям.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Итог: риск налога на всю сумму прибыли (поскольку доход от продажи ОБЕИХ квартир освобождается, но не от продажи «неотделимых»).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Клиент в стрессе, претензии к риэлтору, </a:t>
            </a:r>
            <a:r>
              <a:rPr lang="ru-RU" i="1" u="sng" smtClean="0"/>
              <a:t>требует гарантий компенсации возможного налога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712788" y="1227138"/>
            <a:ext cx="10515600" cy="1325562"/>
          </a:xfrm>
        </p:spPr>
        <p:txBody>
          <a:bodyPr anchor="ctr"/>
          <a:lstStyle/>
          <a:p>
            <a:pPr eaLnBrk="1" hangingPunct="1"/>
            <a:r>
              <a:rPr lang="ru-RU" smtClean="0"/>
              <a:t>Отложенный риск: последствия через годЫ после сделки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455863"/>
            <a:ext cx="10972800" cy="3675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Речь о занижениях, если они были проведены по совету риэлтора («да все в порядке, всю жизнь так делаем») когда они вскрываются через годы после сделки и клиент влетает на полный набор санкций (отмену расходной части по ст. 54.1НК, штрафы по ст. 122 НК).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Претензии к риэлтору – «непрофессионал».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Здесь же: риск на риэлтора как держателя баз налоговых уклонистов </a:t>
            </a:r>
          </a:p>
          <a:p>
            <a:pPr eaLnBrk="1" hangingPunct="1">
              <a:buFont typeface="Wingdings" pitchFamily="2" charset="2"/>
              <a:buNone/>
            </a:pPr>
            <a:endParaRPr lang="ru-RU" i="1" smtClean="0"/>
          </a:p>
          <a:p>
            <a:pPr eaLnBrk="1" hangingPunct="1"/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719263"/>
            <a:ext cx="3992563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smtClean="0"/>
              <a:t>В целом продавцы </a:t>
            </a:r>
            <a:r>
              <a:rPr lang="ru-RU" sz="2600" b="1" smtClean="0">
                <a:solidFill>
                  <a:srgbClr val="CC3300"/>
                </a:solidFill>
              </a:rPr>
              <a:t>массово</a:t>
            </a:r>
            <a:r>
              <a:rPr lang="ru-RU" sz="2600" smtClean="0"/>
              <a:t> идут показывать реальный расход при покупке.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Принимают - в обмен на оригинал расписки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/>
            </a:r>
            <a:br>
              <a:rPr lang="ru-RU" sz="2600" smtClean="0"/>
            </a:br>
            <a:r>
              <a:rPr lang="ru-RU" sz="2600" smtClean="0"/>
              <a:t>* наличие в ДКП слова “неотделимые” - отказ покупателю в вычете на покупку (есть прецеденты)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делать, если уже продали с занижением и подали 3-НДФЛ?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Подавать «уточненку». Подача корректировки самостоятельно – НЕ уклонение; дает возможность применения всех механизмов законной оптимизации.</a:t>
            </a:r>
          </a:p>
          <a:p>
            <a:r>
              <a:rPr lang="ru-RU" smtClean="0"/>
              <a:t>Сейчас те, кто отчитался по заниженной цене, могут сократить налог или вовсе его не платить и при этом полностью исключить риски (через подачу уточненной декларации)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6600" smtClean="0"/>
              <a:t>Почему в полной стоимости налогов </a:t>
            </a:r>
            <a:r>
              <a:rPr lang="ru-RU" sz="6600" smtClean="0">
                <a:solidFill>
                  <a:srgbClr val="FF0066"/>
                </a:solidFill>
              </a:rPr>
              <a:t>меньше</a:t>
            </a:r>
            <a:r>
              <a:rPr lang="ru-RU" sz="6600" smtClean="0"/>
              <a:t>, чем при занижении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9938"/>
            <a:ext cx="10058400" cy="1295400"/>
          </a:xfrm>
        </p:spPr>
        <p:txBody>
          <a:bodyPr/>
          <a:lstStyle/>
          <a:p>
            <a:r>
              <a:rPr lang="ru-RU" sz="3500" smtClean="0"/>
              <a:t>Продавцы «занижают»,  потому что хотят платить меньше налогов (в идеале не платить вообще)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54275"/>
            <a:ext cx="10972800" cy="4075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Их логика опирается на простую формулу из НК РФ: налог считается с разницы «Доход от продажи минус расход на эту покупку».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Соответственно, если продать «за что купил», то «налога не будет».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 как на самом деле?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28775"/>
            <a:ext cx="10515600" cy="4548188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000" smtClean="0"/>
              <a:t>При выявлении искажения сведений в 3-НДФЛ – по статье 54.1 НК</a:t>
            </a:r>
            <a:r>
              <a:rPr lang="ru-RU" sz="2000" smtClean="0">
                <a:latin typeface="Calibri Light" pitchFamily="34" charset="0"/>
              </a:rPr>
              <a:t> «</a:t>
            </a:r>
            <a:r>
              <a:rPr lang="ru-RU" sz="2000" b="1" smtClean="0">
                <a:latin typeface="Calibri Light" pitchFamily="34" charset="0"/>
              </a:rPr>
              <a:t>Пределы осуществления прав по исчислению налоговой базы и (или) суммы налога, сбора, страховых взносов»</a:t>
            </a:r>
            <a:r>
              <a:rPr lang="ru-RU" sz="2000" smtClean="0">
                <a:latin typeface="Calibri Light" pitchFamily="34" charset="0"/>
              </a:rPr>
              <a:t> - налогоплательщик лишается возможностей по уменьшению налоговой базы (нельзя уменьшить доход на расход). По статье 122 НК – штраф 40%.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smtClean="0">
                <a:solidFill>
                  <a:srgbClr val="FF0066"/>
                </a:solidFill>
              </a:rPr>
              <a:t>ПРИМЕР</a:t>
            </a:r>
            <a:r>
              <a:rPr lang="ru-RU" sz="2000" b="1" smtClean="0">
                <a:solidFill>
                  <a:srgbClr val="FF0066"/>
                </a:solidFill>
                <a:latin typeface="Calibri Light" pitchFamily="34" charset="0"/>
              </a:rPr>
              <a:t>: куплена недвижимость за 8 млн и продана за 10 (по схеме 8 в ДКП и 2 «неотделимые»).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000" b="1" smtClean="0">
                <a:solidFill>
                  <a:srgbClr val="FF0066"/>
                </a:solidFill>
                <a:latin typeface="Calibri Light" pitchFamily="34" charset="0"/>
              </a:rPr>
              <a:t>РАНЬШЕ налог с разницы - 260 тыс., штраф — 104 тыс., совокупно 364 тыс.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000" b="1" smtClean="0">
                <a:solidFill>
                  <a:srgbClr val="FF0066"/>
                </a:solidFill>
                <a:latin typeface="Calibri Light" pitchFamily="34" charset="0"/>
              </a:rPr>
              <a:t>СЕЙЧАС по ст. 54.1. налог - 1300 тыс., + </a:t>
            </a:r>
            <a:r>
              <a:rPr lang="ru-RU" sz="2000" b="1" i="1" smtClean="0">
                <a:solidFill>
                  <a:srgbClr val="FF0066"/>
                </a:solidFill>
                <a:latin typeface="Calibri Light" pitchFamily="34" charset="0"/>
              </a:rPr>
              <a:t>возможен</a:t>
            </a:r>
            <a:r>
              <a:rPr lang="ru-RU" sz="2000" b="1" smtClean="0">
                <a:solidFill>
                  <a:srgbClr val="FF0066"/>
                </a:solidFill>
                <a:latin typeface="Calibri Light" pitchFamily="34" charset="0"/>
              </a:rPr>
              <a:t> штраф 520 тыс. по ст. 122, совокупно 1820 тыс. 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000" smtClean="0">
                <a:latin typeface="Calibri Light" pitchFamily="34" charset="0"/>
              </a:rPr>
              <a:t>** на местах </a:t>
            </a:r>
            <a:r>
              <a:rPr lang="ru-RU" sz="2000" i="1" u="sng" smtClean="0">
                <a:latin typeface="Calibri Light" pitchFamily="34" charset="0"/>
              </a:rPr>
              <a:t>раньше были</a:t>
            </a:r>
            <a:r>
              <a:rPr lang="ru-RU" sz="2000" smtClean="0">
                <a:latin typeface="Calibri Light" pitchFamily="34" charset="0"/>
              </a:rPr>
              <a:t> лояльнее по санкциям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endParaRPr lang="ru-RU" sz="200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2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mtClean="0"/>
              <a:t>Продал в одном году ранее срока две квартиры. Одну покупал за 3, продал за 5 и показал весь доход. Вторую покупал за 6, продал за 9, но показал 8 млн, заплатил 520 тр с 4-х млн (занижение на 1 млн, то есть «экономия» 130 тыс.налога).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Статья 54.1 применяется к декларации в целом (а не к объекту!!)</a:t>
            </a:r>
            <a:r>
              <a:rPr lang="ru-RU" smtClean="0"/>
              <a:t>. То есть на ВЕСЬ доход 14 млн возможен налог 13% = 1820 тр, минус 520 уплаченного (итого 1300 тр) и возможен штраф 40% (на 1,3 млн)</a:t>
            </a:r>
          </a:p>
          <a:p>
            <a:pPr>
              <a:lnSpc>
                <a:spcPct val="80000"/>
              </a:lnSpc>
            </a:pPr>
            <a:endParaRPr lang="ru-RU" smtClean="0"/>
          </a:p>
          <a:p>
            <a:pPr>
              <a:lnSpc>
                <a:spcPct val="80000"/>
              </a:lnSpc>
            </a:pPr>
            <a:r>
              <a:rPr lang="ru-RU" smtClean="0"/>
              <a:t>Хотел сэкономить 130 тр – может получить только налога на 1300 тр. (штраф под вопросом).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НЕОБХОДИМОСТЬ НАПОЛНЕНИЯ БЮДЖЕТА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ЭТО ПОВОД ТРЯСТИ УКЛОНИСТОВ. УЖЕ МЕНЯЮТСЯ ПОДХОДЫ – БОЛЕЕ ЖЕСТКИЕ МЕТОДЫ (В Т.Ч. ПО ШТРАФАМ).</a:t>
            </a:r>
          </a:p>
          <a:p>
            <a:r>
              <a:rPr lang="ru-RU" smtClean="0"/>
              <a:t>ЦИФРОВИЗАЦИЯ ФНС!!!</a:t>
            </a:r>
          </a:p>
          <a:p>
            <a:r>
              <a:rPr lang="ru-RU" smtClean="0"/>
              <a:t>НЕ НАДО НАДЕЯТЬСЯ НА ОТЧЕТНЫЙ ГОД ИЛИ НА 3 ГОДА – НДФЛ ВЗЫЩУТ</a:t>
            </a:r>
          </a:p>
          <a:p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366838"/>
            <a:ext cx="6061075" cy="48101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7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900" b="1" smtClean="0">
                <a:solidFill>
                  <a:srgbClr val="CC3300"/>
                </a:solidFill>
              </a:rPr>
              <a:t>МАКУРОВА ТАТЬЯНА СТАНИСЛАВОВНА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900" b="1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ru-RU" sz="1700" b="1" smtClean="0">
                <a:solidFill>
                  <a:srgbClr val="000000"/>
                </a:solidFill>
              </a:rPr>
              <a:t>В 2000 г. </a:t>
            </a:r>
            <a:r>
              <a:rPr lang="ru-RU" sz="1700" smtClean="0">
                <a:solidFill>
                  <a:srgbClr val="000000"/>
                </a:solidFill>
              </a:rPr>
              <a:t>окончила Санкт-Петербургский Государственный Университет экономики и финансов. </a:t>
            </a:r>
            <a:endParaRPr lang="ru-RU" sz="1700" smtClean="0"/>
          </a:p>
          <a:p>
            <a:pPr eaLnBrk="1" hangingPunct="1">
              <a:lnSpc>
                <a:spcPct val="70000"/>
              </a:lnSpc>
            </a:pPr>
            <a:r>
              <a:rPr lang="ru-RU" sz="1700" b="1" smtClean="0">
                <a:solidFill>
                  <a:srgbClr val="000000"/>
                </a:solidFill>
              </a:rPr>
              <a:t>2000-2005 гг. </a:t>
            </a:r>
            <a:r>
              <a:rPr lang="ru-RU" sz="1700" smtClean="0">
                <a:solidFill>
                  <a:srgbClr val="000000"/>
                </a:solidFill>
              </a:rPr>
              <a:t>работала в системе Центрального банка РФ, в т.ч. проверяла коммерческие банки. </a:t>
            </a:r>
            <a:endParaRPr lang="ru-RU" sz="1700" smtClean="0"/>
          </a:p>
          <a:p>
            <a:pPr eaLnBrk="1" hangingPunct="1">
              <a:lnSpc>
                <a:spcPct val="70000"/>
              </a:lnSpc>
            </a:pPr>
            <a:r>
              <a:rPr lang="ru-RU" sz="1700" b="1" smtClean="0">
                <a:solidFill>
                  <a:srgbClr val="000000"/>
                </a:solidFill>
              </a:rPr>
              <a:t>С 2005 г. </a:t>
            </a:r>
            <a:r>
              <a:rPr lang="ru-RU" sz="1700" smtClean="0">
                <a:solidFill>
                  <a:srgbClr val="000000"/>
                </a:solidFill>
              </a:rPr>
              <a:t>- экспертиза налогообложения сделок с недвижимостью.</a:t>
            </a:r>
          </a:p>
          <a:p>
            <a:pPr eaLnBrk="1" hangingPunct="1">
              <a:lnSpc>
                <a:spcPct val="70000"/>
              </a:lnSpc>
            </a:pPr>
            <a:endParaRPr lang="ru-RU" sz="17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ru-RU" sz="1700" b="1" smtClean="0">
                <a:solidFill>
                  <a:srgbClr val="000000"/>
                </a:solidFill>
              </a:rPr>
              <a:t>Спикер ЦИАН, ВЖК, М2</a:t>
            </a:r>
            <a:r>
              <a:rPr lang="en-US" sz="1700" b="1" smtClean="0">
                <a:solidFill>
                  <a:srgbClr val="000000"/>
                </a:solidFill>
              </a:rPr>
              <a:t>TV</a:t>
            </a:r>
            <a:r>
              <a:rPr lang="ru-RU" sz="1700" b="1" smtClean="0">
                <a:solidFill>
                  <a:srgbClr val="000000"/>
                </a:solidFill>
              </a:rPr>
              <a:t>, Метра Квадратного, региональных Конгрессов/форумов, преподаватель Академии Домклик, спикер курса «</a:t>
            </a:r>
            <a:r>
              <a:rPr lang="ru-RU" sz="1700" b="1" smtClean="0"/>
              <a:t>Проф.стандарт специалиста по недвижимости», </a:t>
            </a:r>
            <a:r>
              <a:rPr lang="ru-RU" sz="1700" b="1" smtClean="0">
                <a:solidFill>
                  <a:srgbClr val="000000"/>
                </a:solidFill>
              </a:rPr>
              <a:t>автор книг, инициатор поправок в НК РФ</a:t>
            </a:r>
          </a:p>
          <a:p>
            <a:pPr eaLnBrk="1" hangingPunct="1">
              <a:lnSpc>
                <a:spcPct val="70000"/>
              </a:lnSpc>
            </a:pPr>
            <a:endParaRPr lang="ru-RU" sz="17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ru-RU" sz="1700" b="1" i="1" smtClean="0">
                <a:solidFill>
                  <a:srgbClr val="000000"/>
                </a:solidFill>
              </a:rPr>
              <a:t>За годы работы законно оптимизированы сотни миллионов рублей</a:t>
            </a:r>
          </a:p>
          <a:p>
            <a:pPr eaLnBrk="1" hangingPunct="1">
              <a:lnSpc>
                <a:spcPct val="70000"/>
              </a:lnSpc>
            </a:pPr>
            <a:endParaRPr lang="ru-RU" sz="1700" smtClean="0"/>
          </a:p>
        </p:txBody>
      </p:sp>
      <p:pic>
        <p:nvPicPr>
          <p:cNvPr id="14338" name="Picture 5" descr="https://sun9-22.userapi.com/XkRvRBpeNajWNwNb6bmPMjLz9VNugjJcjKlDFQ/BFD7zS4uMu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351713" y="1522413"/>
            <a:ext cx="42608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Почему эти практики процветают?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1) Рельсы инерции – «всегда так делали и было нормально», игнорирование реалий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2) Потому что люди думают, что других вариантов нет и не знают, что даже при полном отражении сумм может быть возможен законный выход в ноль (даже без встречных покупок).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дает риэлтору отказ от занижений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smtClean="0"/>
              <a:t>Собственную безопасность как от претензий государства (риэлтор как держатель баз налоговых уклонистов – «уклонист» сдаст риэлтора как советчика), так и от претензий клиентов  </a:t>
            </a:r>
          </a:p>
          <a:p>
            <a:r>
              <a:rPr lang="ru-RU" sz="2400" smtClean="0"/>
              <a:t>Хорошую репутацию</a:t>
            </a:r>
          </a:p>
          <a:p>
            <a:r>
              <a:rPr lang="ru-RU" sz="2400" smtClean="0"/>
              <a:t>Обоснование вознаграждения (получить вознаграждение и «привезти налоги клиенту» или получить вознаграждение и избавить клиента от налога законно и без риска – есть разница)</a:t>
            </a:r>
          </a:p>
          <a:p>
            <a:r>
              <a:rPr lang="ru-RU" sz="2400" smtClean="0"/>
              <a:t>Возможность взбодрить клиентскую базу (прошлых клиентов) – так, по сделкам прошлых лет сейчас можно вернуть клиентам ранее уплаченные ими налоги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Декларационная кампания за 2023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До 30 апреля (2 мая с учетом выходных) – подать декларацию</a:t>
            </a:r>
          </a:p>
          <a:p>
            <a:r>
              <a:rPr lang="ru-RU" smtClean="0"/>
              <a:t>До 15 июля – заплатить налог (если есть)</a:t>
            </a:r>
          </a:p>
          <a:p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(штрафы по ст. 119 и 122 совокупно до 50%)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>
          <a:xfrm>
            <a:off x="795338" y="601663"/>
            <a:ext cx="10515600" cy="1166812"/>
          </a:xfrm>
        </p:spPr>
        <p:txBody>
          <a:bodyPr anchor="ctr"/>
          <a:lstStyle/>
          <a:p>
            <a:pPr eaLnBrk="1" hangingPunct="1"/>
            <a:r>
              <a:rPr lang="ru-RU" sz="3500" smtClean="0">
                <a:solidFill>
                  <a:srgbClr val="CC3300"/>
                </a:solidFill>
              </a:rPr>
              <a:t>Не «просто декларация», а законная оптимизация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795338" y="2065338"/>
            <a:ext cx="10515600" cy="37973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ru-RU" sz="21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3600" smtClean="0"/>
              <a:t>ПО ОДНОЙ И ТОЙ ЖЕ СДЕЛКЕ ПРАВИЛЬНО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36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3600" smtClean="0"/>
              <a:t> ПОСЧИТАТЬ НАЛОГ МОЖНО ХОТЬ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3600" smtClean="0"/>
              <a:t>ДЕСЯТЬЮ РАЗНЫМИ СПОСОБАМИ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36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3600" smtClean="0"/>
              <a:t>(И НАЙТИ ВЫГОДУ ДАЖЕ ТОГДА, КОГДА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3600" smtClean="0"/>
              <a:t>КАЖЕТСЯ, ЧТО ЭТО «НЕВОЗМОЖНО»)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>
          <a:xfrm>
            <a:off x="793750" y="601663"/>
            <a:ext cx="10515600" cy="1166812"/>
          </a:xfrm>
        </p:spPr>
        <p:txBody>
          <a:bodyPr anchor="ctr"/>
          <a:lstStyle/>
          <a:p>
            <a:pPr eaLnBrk="1" hangingPunct="1"/>
            <a:r>
              <a:rPr lang="ru-RU" sz="3500" smtClean="0">
                <a:solidFill>
                  <a:srgbClr val="CC3300"/>
                </a:solidFill>
              </a:rPr>
              <a:t>Не «просто декларация», а законная оптимизация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>
          <a:xfrm>
            <a:off x="795338" y="2065338"/>
            <a:ext cx="10515600" cy="37973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ru-RU" sz="21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100" i="1" u="sng" smtClean="0"/>
              <a:t>Пример</a:t>
            </a:r>
            <a:r>
              <a:rPr lang="ru-RU" sz="2100" smtClean="0"/>
              <a:t>: </a:t>
            </a:r>
            <a:r>
              <a:rPr lang="ru-RU" sz="2400" smtClean="0"/>
              <a:t>Квартира куплена за 8000 тр., продается ранее срока владения за 12000 тр. В год продажи налоговый резидент. Условий для освобождения по п.2.1. ст. 217.1 нет. Встречки нет. Зарплаты нет.</a:t>
            </a:r>
          </a:p>
          <a:p>
            <a:pPr eaLnBrk="1" hangingPunct="1">
              <a:lnSpc>
                <a:spcPct val="70000"/>
              </a:lnSpc>
            </a:pPr>
            <a:endParaRPr lang="ru-RU" sz="2400" smtClean="0"/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FF0066"/>
                </a:solidFill>
              </a:rPr>
              <a:t>Варианты итогового налога к уплате (</a:t>
            </a:r>
            <a:r>
              <a:rPr lang="ru-RU" sz="2400" b="1" i="1" smtClean="0">
                <a:solidFill>
                  <a:srgbClr val="FF0066"/>
                </a:solidFill>
              </a:rPr>
              <a:t>все</a:t>
            </a:r>
            <a:r>
              <a:rPr lang="ru-RU" sz="2400" smtClean="0">
                <a:solidFill>
                  <a:srgbClr val="FF0066"/>
                </a:solidFill>
              </a:rPr>
              <a:t> способы расчета правильные):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2400" smtClean="0">
                <a:solidFill>
                  <a:srgbClr val="FF0066"/>
                </a:solidFill>
              </a:rPr>
              <a:t>1170 тыс.</a:t>
            </a:r>
            <a:r>
              <a:rPr lang="ru-RU" sz="2400" smtClean="0"/>
              <a:t> (и именно так посчитает ФНС</a:t>
            </a:r>
            <a:r>
              <a:rPr lang="ru-RU" sz="2400" smtClean="0">
                <a:sym typeface="Wingdings" pitchFamily="2" charset="2"/>
              </a:rPr>
              <a:t>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2400" smtClean="0">
                <a:solidFill>
                  <a:srgbClr val="FF0066"/>
                </a:solidFill>
                <a:sym typeface="Wingdings" pitchFamily="2" charset="2"/>
              </a:rPr>
              <a:t>520 тыс</a:t>
            </a:r>
            <a:r>
              <a:rPr lang="ru-RU" sz="2400" smtClean="0">
                <a:sym typeface="Wingdings" pitchFamily="2" charset="2"/>
              </a:rPr>
              <a:t>. (12000-8000)*13%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2400" smtClean="0">
                <a:solidFill>
                  <a:srgbClr val="FF0066"/>
                </a:solidFill>
                <a:sym typeface="Wingdings" pitchFamily="2" charset="2"/>
              </a:rPr>
              <a:t>260 тыс</a:t>
            </a:r>
            <a:r>
              <a:rPr lang="ru-RU" sz="2400" smtClean="0">
                <a:sym typeface="Wingdings" pitchFamily="2" charset="2"/>
              </a:rPr>
              <a:t>. с ОДНИМ элементом законной оптимизации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2400" b="1" smtClean="0">
                <a:solidFill>
                  <a:srgbClr val="FF0066"/>
                </a:solidFill>
                <a:sym typeface="Wingdings" pitchFamily="2" charset="2"/>
              </a:rPr>
              <a:t>0 рублей</a:t>
            </a:r>
            <a:r>
              <a:rPr lang="ru-RU" sz="2400" smtClean="0">
                <a:sym typeface="Wingdings" pitchFamily="2" charset="2"/>
              </a:rPr>
              <a:t> с ДВУМЯ элементами законной оптимизации</a:t>
            </a:r>
            <a:endParaRPr lang="ru-RU" sz="2400" smtClean="0"/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Обучение законной оптимизации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/>
              <a:t>Только законные безрисковые способы (БЕЗ неотделимых, допсоглашений, гарантийных обязательств и прочих незаконных схем)</a:t>
            </a:r>
          </a:p>
          <a:p>
            <a:r>
              <a:rPr lang="ru-RU" b="1" smtClean="0"/>
              <a:t>Неочевидные методы – более 20 способов (помимо очевидных и прямо прописанных в кодексе – расход наследодателя/дарителя, взаимозачет при наличии встречки и тд и тп)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разберем?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Первый блок – вся база: пошаговый, со всеми нюансами, алгоритм расчета налога с продажи (мены, получения в дар) недвижимости (когда применяются сроки 3 и 5 лет, как определять точки отсчета срока владения, как определять отчетный период, налоговое резидентство, доход от продажи и способы уменьшения дохода – вычет, расход, дополнительный расход)</a:t>
            </a:r>
          </a:p>
          <a:p>
            <a:r>
              <a:rPr lang="ru-RU" smtClean="0"/>
              <a:t>Второй блок – рассмотрим более 20-ти </a:t>
            </a:r>
            <a:r>
              <a:rPr lang="ru-RU" b="1" i="1" smtClean="0"/>
              <a:t>неочевидных</a:t>
            </a:r>
            <a:r>
              <a:rPr lang="ru-RU" smtClean="0"/>
              <a:t> способов законной оптимизации НДФЛ</a:t>
            </a:r>
          </a:p>
          <a:p>
            <a:r>
              <a:rPr lang="ru-RU" sz="1900" i="1" smtClean="0"/>
              <a:t>Внимание: в рамках данной программы не рассматриваю вопросы налогообложения ИП</a:t>
            </a:r>
            <a:r>
              <a:rPr lang="ru-RU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Моя программа – это концентрат знаний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Вы узнаете и базу, и надстройку, включая совершенно не очевидные механизмы, о которых вам не расскажут в ФНС и на интернет-форумах.</a:t>
            </a:r>
          </a:p>
          <a:p>
            <a:endParaRPr lang="ru-RU" smtClean="0"/>
          </a:p>
          <a:p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 сможете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600" smtClean="0"/>
          </a:p>
          <a:p>
            <a:pPr>
              <a:lnSpc>
                <a:spcPct val="80000"/>
              </a:lnSpc>
            </a:pPr>
            <a:r>
              <a:rPr lang="ru-RU" sz="2600" smtClean="0"/>
              <a:t>* предотвратить претензии в адрес риэлтора, возникшие из-за некорректного ориентирования клиентов по налогам в силу незнания нюансов налогообложения;</a:t>
            </a:r>
          </a:p>
          <a:p>
            <a:pPr>
              <a:lnSpc>
                <a:spcPct val="80000"/>
              </a:lnSpc>
            </a:pPr>
            <a:r>
              <a:rPr lang="ru-RU" sz="2600" smtClean="0"/>
              <a:t>* управлять рисками в сделках физических лиц (налоговых резидентов и нерезидентов), когда сделка продажи объекта недвижимости облагается НДФЛ;    </a:t>
            </a:r>
          </a:p>
          <a:p>
            <a:pPr>
              <a:lnSpc>
                <a:spcPct val="80000"/>
              </a:lnSpc>
            </a:pPr>
            <a:r>
              <a:rPr lang="ru-RU" sz="2600" smtClean="0"/>
              <a:t>* повысить лояльность клиентов за счёт предоставления измеримой и прогнозируемой налоговой выгоды;    </a:t>
            </a:r>
          </a:p>
          <a:p>
            <a:pPr>
              <a:lnSpc>
                <a:spcPct val="80000"/>
              </a:lnSpc>
            </a:pPr>
            <a:r>
              <a:rPr lang="ru-RU" sz="2600" smtClean="0"/>
              <a:t>* в отдельных случаях — сократить цикл сделки за счёт снижения цены объекта недвижимости на сумму включенного в неё НДФЛ;</a:t>
            </a:r>
          </a:p>
          <a:p>
            <a:pPr>
              <a:lnSpc>
                <a:spcPct val="80000"/>
              </a:lnSpc>
            </a:pPr>
            <a:r>
              <a:rPr lang="ru-RU" sz="2600" smtClean="0"/>
              <a:t>* обосновать ценность своей услуги и комиссию.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162050"/>
            <a:ext cx="6196013" cy="4354513"/>
          </a:xfrm>
        </p:spPr>
        <p:txBody>
          <a:bodyPr lIns="51206" tIns="25603" rIns="51206" bIns="25603"/>
          <a:lstStyle/>
          <a:p>
            <a:pPr marL="228600" indent="-228600" eaLnBrk="1" hangingPunct="1">
              <a:buFont typeface="Wingdings" pitchFamily="2" charset="2"/>
              <a:buNone/>
            </a:pPr>
            <a:r>
              <a:rPr lang="ru-RU" smtClean="0"/>
              <a:t>  </a:t>
            </a:r>
          </a:p>
        </p:txBody>
      </p:sp>
      <p:sp>
        <p:nvSpPr>
          <p:cNvPr id="44038" name="AutoShape 6" descr="f571bbf0-d5aa-4daf-bf39-0c1a2662081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040" name="AutoShape 8" descr="f571bbf0-d5aa-4daf-bf39-0c1a2662081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042" name="AutoShape 10" descr="f571bbf0-d5aa-4daf-bf39-0c1a2662081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044" name="AutoShape 12" descr="f571bbf0-d5aa-4daf-bf39-0c1a2662081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046" name="AutoShape 14" descr="f571bbf0-d5aa-4daf-bf39-0c1a2662081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048" name="AutoShape 16" descr="f571bbf0-d5aa-4daf-bf39-0c1a2662081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4050" name="AutoShape 18" descr="f571bbf0-d5aa-4daf-bf39-0c1a2662081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4052" name="Picture 20" descr="куар в РГ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3038" y="1316038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946150" y="1027113"/>
            <a:ext cx="10515600" cy="1325562"/>
          </a:xfrm>
        </p:spPr>
        <p:txBody>
          <a:bodyPr anchor="ctr"/>
          <a:lstStyle/>
          <a:p>
            <a:pPr eaLnBrk="1" hangingPunct="1"/>
            <a:r>
              <a:rPr lang="ru-RU" smtClean="0"/>
              <a:t>«Банановая кожура» налогообложения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2341563"/>
            <a:ext cx="10515600" cy="4351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Налоговая компетенция в восприятии клиента считается профессионализмом риэлтора (смешение компетенций, если риэлтор – «должен знать всё по сделке», включая налоги). 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При этом не знать о налогах ничего гораздо безопаснее, чем «знать что-то в общих чертах» и на этом основании «консультировать».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1027113"/>
            <a:ext cx="10515600" cy="1325562"/>
          </a:xfrm>
        </p:spPr>
        <p:txBody>
          <a:bodyPr anchor="ctr"/>
          <a:lstStyle/>
          <a:p>
            <a:pPr eaLnBrk="1" hangingPunct="1"/>
            <a:r>
              <a:rPr lang="ru-RU" smtClean="0"/>
              <a:t>Отложенный риск: последствия через год после сделки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2419350"/>
            <a:ext cx="10972800" cy="3711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На момент проведения сделки клиент доволен работой риэлтора.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Но в следующем году возникают «сюрпризы» - появляются непредвиденные налоги, о которых риэлтор дезинформировал.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Далее клиент отказывается работать с риэлтором в будущем (недополученная комиссия) и дает негативные отзывы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633413"/>
            <a:ext cx="10515600" cy="1325562"/>
          </a:xfrm>
        </p:spPr>
        <p:txBody>
          <a:bodyPr anchor="ctr"/>
          <a:lstStyle/>
          <a:p>
            <a:pPr eaLnBrk="1" hangingPunct="1"/>
            <a:r>
              <a:rPr lang="ru-RU" smtClean="0"/>
              <a:t>Критичная ошибка в базовой формуле </a:t>
            </a:r>
            <a:r>
              <a:rPr lang="ru-RU" sz="2400" smtClean="0"/>
              <a:t>(участилась)</a:t>
            </a:r>
            <a:r>
              <a:rPr lang="ru-RU" smtClean="0"/>
              <a:t> 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66"/>
                </a:solidFill>
              </a:rPr>
              <a:t>ПРИМЕР </a:t>
            </a:r>
            <a:r>
              <a:rPr lang="ru-RU" b="1" u="sng" smtClean="0">
                <a:solidFill>
                  <a:srgbClr val="FF0066"/>
                </a:solidFill>
              </a:rPr>
              <a:t>типичной</a:t>
            </a:r>
            <a:r>
              <a:rPr lang="ru-RU" smtClean="0">
                <a:solidFill>
                  <a:srgbClr val="FF0066"/>
                </a:solidFill>
              </a:rPr>
              <a:t> ошибки:</a:t>
            </a:r>
            <a:r>
              <a:rPr lang="ru-RU" smtClean="0"/>
              <a:t> продана квартира ранее срока за 8 млн, и сразу куплена квартира за 10 млн. Риэлтор сказал, что по формуле «доход минус расход в одном налоговом периоде» налога нет. Итог: налог 910 тыс. Клиент в бешенстве, а риэлтора спасла оговорка в договоре о том, что налоги это ответственность клиента.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528638"/>
            <a:ext cx="10515600" cy="1325562"/>
          </a:xfrm>
        </p:spPr>
        <p:txBody>
          <a:bodyPr anchor="ctr"/>
          <a:lstStyle/>
          <a:p>
            <a:pPr eaLnBrk="1" hangingPunct="1"/>
            <a:r>
              <a:rPr lang="ru-RU" smtClean="0"/>
              <a:t>В чем ошибка: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66"/>
                </a:solidFill>
              </a:rPr>
              <a:t>НЕТ и никогда не было</a:t>
            </a:r>
            <a:r>
              <a:rPr lang="ru-RU" smtClean="0"/>
              <a:t> формулы «доход минус расход в одном налоговом периоде»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66"/>
                </a:solidFill>
              </a:rPr>
              <a:t>ЕСТЬ формула</a:t>
            </a:r>
            <a:r>
              <a:rPr lang="ru-RU" smtClean="0"/>
              <a:t> «доход минус расход на приобретение этого же самого объекта»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mtClean="0"/>
              <a:t>** Даже по льготе по 2-м детям </a:t>
            </a:r>
            <a:r>
              <a:rPr lang="ru-RU" b="1" smtClean="0"/>
              <a:t>никак</a:t>
            </a:r>
            <a:r>
              <a:rPr lang="ru-RU" smtClean="0"/>
              <a:t> не соотносятся цены продажи и покупки.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285750" y="1195388"/>
            <a:ext cx="5511800" cy="4687887"/>
          </a:xfrm>
        </p:spPr>
        <p:txBody>
          <a:bodyPr anchor="ctr"/>
          <a:lstStyle/>
          <a:p>
            <a:pPr eaLnBrk="1" hangingPunct="1"/>
            <a:r>
              <a:rPr lang="ru-RU" sz="2400" i="1" smtClean="0">
                <a:solidFill>
                  <a:srgbClr val="CC3300"/>
                </a:solidFill>
              </a:rPr>
              <a:t>Риэлтор поверил </a:t>
            </a:r>
            <a:br>
              <a:rPr lang="ru-RU" sz="2400" i="1" smtClean="0">
                <a:solidFill>
                  <a:srgbClr val="CC3300"/>
                </a:solidFill>
              </a:rPr>
            </a:br>
            <a:r>
              <a:rPr lang="ru-RU" sz="2400" i="1" smtClean="0">
                <a:solidFill>
                  <a:srgbClr val="CC3300"/>
                </a:solidFill>
              </a:rPr>
              <a:t>СМИ</a:t>
            </a:r>
            <a:br>
              <a:rPr lang="ru-RU" sz="2400" i="1" smtClean="0">
                <a:solidFill>
                  <a:srgbClr val="CC3300"/>
                </a:solidFill>
              </a:rPr>
            </a:br>
            <a:r>
              <a:rPr lang="ru-RU" sz="2400" i="1" smtClean="0">
                <a:solidFill>
                  <a:srgbClr val="CC3300"/>
                </a:solidFill>
              </a:rPr>
              <a:t>(ПЯТЬ ОШИБОК НА СКРИНЕ)</a:t>
            </a:r>
            <a:br>
              <a:rPr lang="ru-RU" sz="2400" i="1" smtClean="0">
                <a:solidFill>
                  <a:srgbClr val="CC3300"/>
                </a:solidFill>
              </a:rPr>
            </a:br>
            <a:r>
              <a:rPr lang="ru-RU" sz="3500" i="1" smtClean="0">
                <a:solidFill>
                  <a:srgbClr val="CC3300"/>
                </a:solidFill>
              </a:rPr>
              <a:t/>
            </a:r>
            <a:br>
              <a:rPr lang="ru-RU" sz="3500" i="1" smtClean="0">
                <a:solidFill>
                  <a:srgbClr val="CC3300"/>
                </a:solidFill>
              </a:rPr>
            </a:br>
            <a:r>
              <a:rPr lang="ru-RU" sz="3600" i="1" u="sng" smtClean="0">
                <a:solidFill>
                  <a:srgbClr val="CC3300"/>
                </a:solidFill>
              </a:rPr>
              <a:t>серьезные неточности/ошибки есть и на сайте ФНС, и на Госуслугах</a:t>
            </a:r>
            <a:br>
              <a:rPr lang="ru-RU" sz="3600" i="1" u="sng" smtClean="0">
                <a:solidFill>
                  <a:srgbClr val="CC3300"/>
                </a:solidFill>
              </a:rPr>
            </a:br>
            <a:r>
              <a:rPr lang="ru-RU" sz="3600" i="1" smtClean="0">
                <a:solidFill>
                  <a:srgbClr val="CC3300"/>
                </a:solidFill>
              </a:rPr>
              <a:t/>
            </a:r>
            <a:br>
              <a:rPr lang="ru-RU" sz="3600" i="1" smtClean="0">
                <a:solidFill>
                  <a:srgbClr val="CC3300"/>
                </a:solidFill>
              </a:rPr>
            </a:br>
            <a:r>
              <a:rPr lang="ru-RU" sz="3500" i="1" smtClean="0">
                <a:solidFill>
                  <a:srgbClr val="CC3300"/>
                </a:solidFill>
              </a:rPr>
              <a:t/>
            </a:r>
            <a:br>
              <a:rPr lang="ru-RU" sz="3500" i="1" smtClean="0">
                <a:solidFill>
                  <a:srgbClr val="CC3300"/>
                </a:solidFill>
              </a:rPr>
            </a:br>
            <a:r>
              <a:rPr lang="ru-RU" sz="3500" i="1" smtClean="0">
                <a:solidFill>
                  <a:srgbClr val="CC3300"/>
                </a:solidFill>
              </a:rPr>
              <a:t/>
            </a:r>
            <a:br>
              <a:rPr lang="ru-RU" sz="3500" i="1" smtClean="0">
                <a:solidFill>
                  <a:srgbClr val="CC3300"/>
                </a:solidFill>
              </a:rPr>
            </a:br>
            <a:endParaRPr lang="ru-RU" sz="3500" i="1" smtClean="0">
              <a:solidFill>
                <a:srgbClr val="CC3300"/>
              </a:solidFill>
            </a:endParaRPr>
          </a:p>
        </p:txBody>
      </p:sp>
      <p:pic>
        <p:nvPicPr>
          <p:cNvPr id="19458" name="Picture 4" descr="-w-9Ya9ZaN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b="22195"/>
          <a:stretch>
            <a:fillRect/>
          </a:stretch>
        </p:blipFill>
        <p:spPr>
          <a:xfrm>
            <a:off x="6046788" y="149225"/>
            <a:ext cx="4826000" cy="6507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393700"/>
            <a:ext cx="9453563" cy="1174750"/>
          </a:xfrm>
        </p:spPr>
        <p:txBody>
          <a:bodyPr anchor="ctr"/>
          <a:lstStyle/>
          <a:p>
            <a:pPr eaLnBrk="1" hangingPunct="1"/>
            <a:r>
              <a:rPr lang="ru-RU" sz="3500" smtClean="0">
                <a:solidFill>
                  <a:srgbClr val="CC3300"/>
                </a:solidFill>
              </a:rPr>
              <a:t>Критичная ошибка: неправильное определение налогового резидентства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714500"/>
            <a:ext cx="6118225" cy="4416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u="sng" smtClean="0"/>
              <a:t>Часто - путаница с гражданским резидентством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mtClean="0"/>
              <a:t>Неверная трактовка статьи 207 НК приводит к критичным ошибкам.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FF0066"/>
                </a:solidFill>
              </a:rPr>
              <a:t>Как правильно: смотрим 183 дня </a:t>
            </a:r>
            <a:r>
              <a:rPr lang="ru-RU" b="1" smtClean="0">
                <a:solidFill>
                  <a:srgbClr val="FF0066"/>
                </a:solidFill>
              </a:rPr>
              <a:t>по итогам календарного года</a:t>
            </a:r>
            <a:r>
              <a:rPr lang="ru-RU" smtClean="0">
                <a:solidFill>
                  <a:srgbClr val="FF0066"/>
                </a:solidFill>
              </a:rPr>
              <a:t> получения дохода от продажи</a:t>
            </a:r>
          </a:p>
          <a:p>
            <a:pPr eaLnBrk="1" hangingPunct="1">
              <a:lnSpc>
                <a:spcPct val="80000"/>
              </a:lnSpc>
            </a:pPr>
            <a:endParaRPr lang="ru-RU" smtClean="0">
              <a:solidFill>
                <a:srgbClr val="FF0066"/>
              </a:solidFill>
            </a:endParaRPr>
          </a:p>
        </p:txBody>
      </p:sp>
      <p:pic>
        <p:nvPicPr>
          <p:cNvPr id="21507" name="Picture 5" descr="Qr5L3ym63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675" y="1995488"/>
            <a:ext cx="379412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Критичная ошибка в формуле для налогового нерезидента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Неправильно: налог 30% на разницу между покупкой и продажей (внимание: неграмотные юридические консультации в интернете).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Правильно: налог 30% на ВЕСЬ доход (но есть несколько способов законной оптимизации. Внимание: дарение и продажа одаренным – прикрывающая сделка, это не оптимизация, а риск).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10454</TotalTime>
  <Words>1376</Words>
  <Application>Microsoft Macintosh PowerPoint</Application>
  <PresentationFormat>Произвольный</PresentationFormat>
  <Paragraphs>139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Wingdings</vt:lpstr>
      <vt:lpstr>Calibri</vt:lpstr>
      <vt:lpstr>Calibri Light</vt:lpstr>
      <vt:lpstr>Сеть</vt:lpstr>
      <vt:lpstr>Сеть</vt:lpstr>
      <vt:lpstr>   </vt:lpstr>
      <vt:lpstr>Слайд 2</vt:lpstr>
      <vt:lpstr>«Банановая кожура» налогообложения</vt:lpstr>
      <vt:lpstr>Отложенный риск: последствия через год после сделки</vt:lpstr>
      <vt:lpstr>Критичная ошибка в базовой формуле (участилась) </vt:lpstr>
      <vt:lpstr>В чем ошибка: </vt:lpstr>
      <vt:lpstr>Риэлтор поверил  СМИ (ПЯТЬ ОШИБОК НА СКРИНЕ)  серьезные неточности/ошибки есть и на сайте ФНС, и на Госуслугах    </vt:lpstr>
      <vt:lpstr>Критичная ошибка: неправильное определение налогового резидентства</vt:lpstr>
      <vt:lpstr>Критичная ошибка в формуле для налогового нерезидента</vt:lpstr>
      <vt:lpstr> Критичные ошибки в сроках владения</vt:lpstr>
      <vt:lpstr>Критичная ошибка: не разбираться в льготе по 2 детям</vt:lpstr>
      <vt:lpstr>Отложенный риск: последствия через годЫ после сделки</vt:lpstr>
      <vt:lpstr>Слайд 13</vt:lpstr>
      <vt:lpstr>Что делать, если уже продали с занижением и подали 3-НДФЛ?</vt:lpstr>
      <vt:lpstr>   </vt:lpstr>
      <vt:lpstr>Продавцы «занижают»,  потому что хотят платить меньше налогов (в идеале не платить вообще)</vt:lpstr>
      <vt:lpstr>А как на самом деле?</vt:lpstr>
      <vt:lpstr>Пример 2</vt:lpstr>
      <vt:lpstr>НЕОБХОДИМОСТЬ НАПОЛНЕНИЯ БЮДЖЕТА</vt:lpstr>
      <vt:lpstr>Почему эти практики процветают?</vt:lpstr>
      <vt:lpstr>Что дает риэлтору отказ от занижений</vt:lpstr>
      <vt:lpstr>Декларационная кампания за 2023</vt:lpstr>
      <vt:lpstr>Не «просто декларация», а законная оптимизация</vt:lpstr>
      <vt:lpstr>Не «просто декларация», а законная оптимизация</vt:lpstr>
      <vt:lpstr>Обучение законной оптимизации</vt:lpstr>
      <vt:lpstr>Что разберем?</vt:lpstr>
      <vt:lpstr>Моя программа – это концентрат знаний</vt:lpstr>
      <vt:lpstr>Вы сможете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makurova-t@mail.ru</cp:lastModifiedBy>
  <cp:revision>12</cp:revision>
  <dcterms:created xsi:type="dcterms:W3CDTF">2023-10-18T13:33:25Z</dcterms:created>
  <dcterms:modified xsi:type="dcterms:W3CDTF">2024-02-22T12:16:54Z</dcterms:modified>
</cp:coreProperties>
</file>